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69" r:id="rId3"/>
    <p:sldId id="268" r:id="rId4"/>
    <p:sldId id="257" r:id="rId5"/>
    <p:sldId id="258" r:id="rId6"/>
    <p:sldId id="259" r:id="rId7"/>
    <p:sldId id="260" r:id="rId8"/>
    <p:sldId id="261" r:id="rId9"/>
    <p:sldId id="263" r:id="rId10"/>
    <p:sldId id="266" r:id="rId11"/>
    <p:sldId id="267" r:id="rId12"/>
    <p:sldId id="262" r:id="rId13"/>
    <p:sldId id="264" r:id="rId14"/>
    <p:sldId id="26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81" d="100"/>
          <a:sy n="81" d="100"/>
        </p:scale>
        <p:origin x="86" y="45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693D9C-77C1-4469-9E12-A4B71C116A5B}" type="datetimeFigureOut">
              <a:rPr lang="en-US" smtClean="0"/>
              <a:t>12/10/2023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AF6F7D-EFAF-482D-86D6-1F3E45000FCB}" type="slidenum">
              <a:rPr lang="en-US" smtClean="0"/>
              <a:t>‹#›</a:t>
            </a:fld>
            <a:endParaRPr lang="en-US"/>
          </a:p>
        </p:txBody>
      </p:sp>
    </p:spTree>
    <p:extLst>
      <p:ext uri="{BB962C8B-B14F-4D97-AF65-F5344CB8AC3E}">
        <p14:creationId xmlns:p14="http://schemas.microsoft.com/office/powerpoint/2010/main" val="27335993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A1BA2-2970-B63D-59C8-5342FBFE2A5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9670CAC-F592-F1BE-98C4-66B1864337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7498CC4-3E54-4686-5FB6-1589F3422AE3}"/>
              </a:ext>
            </a:extLst>
          </p:cNvPr>
          <p:cNvSpPr>
            <a:spLocks noGrp="1"/>
          </p:cNvSpPr>
          <p:nvPr>
            <p:ph type="dt" sz="half" idx="10"/>
          </p:nvPr>
        </p:nvSpPr>
        <p:spPr/>
        <p:txBody>
          <a:bodyPr/>
          <a:lstStyle/>
          <a:p>
            <a:fld id="{1751688D-80DE-4A90-AE7D-8B66272FB3B4}" type="datetime1">
              <a:rPr lang="en-US" smtClean="0"/>
              <a:t>12/10/2023</a:t>
            </a:fld>
            <a:endParaRPr lang="en-US"/>
          </a:p>
        </p:txBody>
      </p:sp>
      <p:sp>
        <p:nvSpPr>
          <p:cNvPr id="5" name="Footer Placeholder 4">
            <a:extLst>
              <a:ext uri="{FF2B5EF4-FFF2-40B4-BE49-F238E27FC236}">
                <a16:creationId xmlns:a16="http://schemas.microsoft.com/office/drawing/2014/main" id="{A788F736-F4FB-2E26-EB79-167A33D0DA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6EA717-B443-B802-ABCA-760312CF694F}"/>
              </a:ext>
            </a:extLst>
          </p:cNvPr>
          <p:cNvSpPr>
            <a:spLocks noGrp="1"/>
          </p:cNvSpPr>
          <p:nvPr>
            <p:ph type="sldNum" sz="quarter" idx="12"/>
          </p:nvPr>
        </p:nvSpPr>
        <p:spPr/>
        <p:txBody>
          <a:bodyPr/>
          <a:lstStyle/>
          <a:p>
            <a:fld id="{E0B83488-33F8-48D3-9DE3-A02CF67D5E6F}" type="slidenum">
              <a:rPr lang="en-US" smtClean="0"/>
              <a:t>‹#›</a:t>
            </a:fld>
            <a:endParaRPr lang="en-US"/>
          </a:p>
        </p:txBody>
      </p:sp>
    </p:spTree>
    <p:extLst>
      <p:ext uri="{BB962C8B-B14F-4D97-AF65-F5344CB8AC3E}">
        <p14:creationId xmlns:p14="http://schemas.microsoft.com/office/powerpoint/2010/main" val="2502079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A18D1-BC02-AEE8-51D8-108DB57AA55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46A3960-A3D0-E652-D544-A6B91C1A22D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EECA4C-C608-08A0-64AE-FF40F0C23C02}"/>
              </a:ext>
            </a:extLst>
          </p:cNvPr>
          <p:cNvSpPr>
            <a:spLocks noGrp="1"/>
          </p:cNvSpPr>
          <p:nvPr>
            <p:ph type="dt" sz="half" idx="10"/>
          </p:nvPr>
        </p:nvSpPr>
        <p:spPr/>
        <p:txBody>
          <a:bodyPr/>
          <a:lstStyle/>
          <a:p>
            <a:fld id="{CF8A3695-E3A1-4F5F-9F1F-8F2A519D7A59}" type="datetime1">
              <a:rPr lang="en-US" smtClean="0"/>
              <a:t>12/10/2023</a:t>
            </a:fld>
            <a:endParaRPr lang="en-US"/>
          </a:p>
        </p:txBody>
      </p:sp>
      <p:sp>
        <p:nvSpPr>
          <p:cNvPr id="5" name="Footer Placeholder 4">
            <a:extLst>
              <a:ext uri="{FF2B5EF4-FFF2-40B4-BE49-F238E27FC236}">
                <a16:creationId xmlns:a16="http://schemas.microsoft.com/office/drawing/2014/main" id="{3E598FDA-C56D-917D-CE78-267D56A561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141D32-A7BC-4274-4FDB-63114B930E34}"/>
              </a:ext>
            </a:extLst>
          </p:cNvPr>
          <p:cNvSpPr>
            <a:spLocks noGrp="1"/>
          </p:cNvSpPr>
          <p:nvPr>
            <p:ph type="sldNum" sz="quarter" idx="12"/>
          </p:nvPr>
        </p:nvSpPr>
        <p:spPr/>
        <p:txBody>
          <a:bodyPr/>
          <a:lstStyle/>
          <a:p>
            <a:fld id="{E0B83488-33F8-48D3-9DE3-A02CF67D5E6F}" type="slidenum">
              <a:rPr lang="en-US" smtClean="0"/>
              <a:t>‹#›</a:t>
            </a:fld>
            <a:endParaRPr lang="en-US"/>
          </a:p>
        </p:txBody>
      </p:sp>
    </p:spTree>
    <p:extLst>
      <p:ext uri="{BB962C8B-B14F-4D97-AF65-F5344CB8AC3E}">
        <p14:creationId xmlns:p14="http://schemas.microsoft.com/office/powerpoint/2010/main" val="15422904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1077E1-280E-C39E-4526-32135A49E77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5D4862A-D6D5-9059-0FCD-EA5BBAF929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6FEA7D-1168-E535-1783-68D4B3C9E390}"/>
              </a:ext>
            </a:extLst>
          </p:cNvPr>
          <p:cNvSpPr>
            <a:spLocks noGrp="1"/>
          </p:cNvSpPr>
          <p:nvPr>
            <p:ph type="dt" sz="half" idx="10"/>
          </p:nvPr>
        </p:nvSpPr>
        <p:spPr/>
        <p:txBody>
          <a:bodyPr/>
          <a:lstStyle/>
          <a:p>
            <a:fld id="{20A5C892-4433-4795-ADF4-4331B6C58F67}" type="datetime1">
              <a:rPr lang="en-US" smtClean="0"/>
              <a:t>12/10/2023</a:t>
            </a:fld>
            <a:endParaRPr lang="en-US"/>
          </a:p>
        </p:txBody>
      </p:sp>
      <p:sp>
        <p:nvSpPr>
          <p:cNvPr id="5" name="Footer Placeholder 4">
            <a:extLst>
              <a:ext uri="{FF2B5EF4-FFF2-40B4-BE49-F238E27FC236}">
                <a16:creationId xmlns:a16="http://schemas.microsoft.com/office/drawing/2014/main" id="{C5CB993E-39DA-2CD7-B14F-036AFBC1AD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0A3AE0-0C88-1652-5413-C6008D46E337}"/>
              </a:ext>
            </a:extLst>
          </p:cNvPr>
          <p:cNvSpPr>
            <a:spLocks noGrp="1"/>
          </p:cNvSpPr>
          <p:nvPr>
            <p:ph type="sldNum" sz="quarter" idx="12"/>
          </p:nvPr>
        </p:nvSpPr>
        <p:spPr/>
        <p:txBody>
          <a:bodyPr/>
          <a:lstStyle/>
          <a:p>
            <a:fld id="{E0B83488-33F8-48D3-9DE3-A02CF67D5E6F}" type="slidenum">
              <a:rPr lang="en-US" smtClean="0"/>
              <a:t>‹#›</a:t>
            </a:fld>
            <a:endParaRPr lang="en-US"/>
          </a:p>
        </p:txBody>
      </p:sp>
    </p:spTree>
    <p:extLst>
      <p:ext uri="{BB962C8B-B14F-4D97-AF65-F5344CB8AC3E}">
        <p14:creationId xmlns:p14="http://schemas.microsoft.com/office/powerpoint/2010/main" val="59505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F9A51-5C3B-CCD9-EEBA-4F92A967607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75A6EF-AE63-2C7E-42D7-63F2E1071B3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9CA6DA-FF44-B798-2661-E221C81F2D13}"/>
              </a:ext>
            </a:extLst>
          </p:cNvPr>
          <p:cNvSpPr>
            <a:spLocks noGrp="1"/>
          </p:cNvSpPr>
          <p:nvPr>
            <p:ph type="dt" sz="half" idx="10"/>
          </p:nvPr>
        </p:nvSpPr>
        <p:spPr/>
        <p:txBody>
          <a:bodyPr/>
          <a:lstStyle/>
          <a:p>
            <a:fld id="{D89704C5-BBF2-4ECE-8BC7-B3414D3C4491}" type="datetime1">
              <a:rPr lang="en-US" smtClean="0"/>
              <a:t>12/10/2023</a:t>
            </a:fld>
            <a:endParaRPr lang="en-US"/>
          </a:p>
        </p:txBody>
      </p:sp>
      <p:sp>
        <p:nvSpPr>
          <p:cNvPr id="5" name="Footer Placeholder 4">
            <a:extLst>
              <a:ext uri="{FF2B5EF4-FFF2-40B4-BE49-F238E27FC236}">
                <a16:creationId xmlns:a16="http://schemas.microsoft.com/office/drawing/2014/main" id="{F5D72260-EFBD-6733-CED6-5CD638A76E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5BA3E8-C32F-5F50-487E-43EE7CA7E5B9}"/>
              </a:ext>
            </a:extLst>
          </p:cNvPr>
          <p:cNvSpPr>
            <a:spLocks noGrp="1"/>
          </p:cNvSpPr>
          <p:nvPr>
            <p:ph type="sldNum" sz="quarter" idx="12"/>
          </p:nvPr>
        </p:nvSpPr>
        <p:spPr/>
        <p:txBody>
          <a:bodyPr/>
          <a:lstStyle/>
          <a:p>
            <a:fld id="{E0B83488-33F8-48D3-9DE3-A02CF67D5E6F}" type="slidenum">
              <a:rPr lang="en-US" smtClean="0"/>
              <a:t>‹#›</a:t>
            </a:fld>
            <a:endParaRPr lang="en-US"/>
          </a:p>
        </p:txBody>
      </p:sp>
    </p:spTree>
    <p:extLst>
      <p:ext uri="{BB962C8B-B14F-4D97-AF65-F5344CB8AC3E}">
        <p14:creationId xmlns:p14="http://schemas.microsoft.com/office/powerpoint/2010/main" val="258019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F9B67-01A5-B77F-0633-9CDD0394B38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D14CE65-8614-A741-FDA6-41F26447B7F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2D5205C-BCC8-7B0A-2410-206BABB26093}"/>
              </a:ext>
            </a:extLst>
          </p:cNvPr>
          <p:cNvSpPr>
            <a:spLocks noGrp="1"/>
          </p:cNvSpPr>
          <p:nvPr>
            <p:ph type="dt" sz="half" idx="10"/>
          </p:nvPr>
        </p:nvSpPr>
        <p:spPr/>
        <p:txBody>
          <a:bodyPr/>
          <a:lstStyle/>
          <a:p>
            <a:fld id="{A7B3B31E-90BC-4BDC-B54E-82D7F2FBA10D}" type="datetime1">
              <a:rPr lang="en-US" smtClean="0"/>
              <a:t>12/10/2023</a:t>
            </a:fld>
            <a:endParaRPr lang="en-US"/>
          </a:p>
        </p:txBody>
      </p:sp>
      <p:sp>
        <p:nvSpPr>
          <p:cNvPr id="5" name="Footer Placeholder 4">
            <a:extLst>
              <a:ext uri="{FF2B5EF4-FFF2-40B4-BE49-F238E27FC236}">
                <a16:creationId xmlns:a16="http://schemas.microsoft.com/office/drawing/2014/main" id="{A4DABCEF-02CA-1954-8EDF-39C8C2D7F7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2B6D5B-EEB3-9CC5-13A5-AFF4C9F4AB92}"/>
              </a:ext>
            </a:extLst>
          </p:cNvPr>
          <p:cNvSpPr>
            <a:spLocks noGrp="1"/>
          </p:cNvSpPr>
          <p:nvPr>
            <p:ph type="sldNum" sz="quarter" idx="12"/>
          </p:nvPr>
        </p:nvSpPr>
        <p:spPr/>
        <p:txBody>
          <a:bodyPr/>
          <a:lstStyle/>
          <a:p>
            <a:fld id="{E0B83488-33F8-48D3-9DE3-A02CF67D5E6F}" type="slidenum">
              <a:rPr lang="en-US" smtClean="0"/>
              <a:t>‹#›</a:t>
            </a:fld>
            <a:endParaRPr lang="en-US"/>
          </a:p>
        </p:txBody>
      </p:sp>
    </p:spTree>
    <p:extLst>
      <p:ext uri="{BB962C8B-B14F-4D97-AF65-F5344CB8AC3E}">
        <p14:creationId xmlns:p14="http://schemas.microsoft.com/office/powerpoint/2010/main" val="1216855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B4B5A-E608-26B3-EE54-F9957ED56A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B62C1B-E379-BC97-D204-91CF261A898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786D887-AC9D-293D-F568-0105E86EF7D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CD33E64-1061-6970-E0FF-D3E429039308}"/>
              </a:ext>
            </a:extLst>
          </p:cNvPr>
          <p:cNvSpPr>
            <a:spLocks noGrp="1"/>
          </p:cNvSpPr>
          <p:nvPr>
            <p:ph type="dt" sz="half" idx="10"/>
          </p:nvPr>
        </p:nvSpPr>
        <p:spPr/>
        <p:txBody>
          <a:bodyPr/>
          <a:lstStyle/>
          <a:p>
            <a:fld id="{71FBB5DC-7317-455E-B0EE-2A2738EC52AF}" type="datetime1">
              <a:rPr lang="en-US" smtClean="0"/>
              <a:t>12/10/2023</a:t>
            </a:fld>
            <a:endParaRPr lang="en-US"/>
          </a:p>
        </p:txBody>
      </p:sp>
      <p:sp>
        <p:nvSpPr>
          <p:cNvPr id="6" name="Footer Placeholder 5">
            <a:extLst>
              <a:ext uri="{FF2B5EF4-FFF2-40B4-BE49-F238E27FC236}">
                <a16:creationId xmlns:a16="http://schemas.microsoft.com/office/drawing/2014/main" id="{D0BEB487-C561-13B5-0311-56756C83EE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D65BE93-8402-0FFA-0831-18D75A4B5BCE}"/>
              </a:ext>
            </a:extLst>
          </p:cNvPr>
          <p:cNvSpPr>
            <a:spLocks noGrp="1"/>
          </p:cNvSpPr>
          <p:nvPr>
            <p:ph type="sldNum" sz="quarter" idx="12"/>
          </p:nvPr>
        </p:nvSpPr>
        <p:spPr/>
        <p:txBody>
          <a:bodyPr/>
          <a:lstStyle/>
          <a:p>
            <a:fld id="{E0B83488-33F8-48D3-9DE3-A02CF67D5E6F}" type="slidenum">
              <a:rPr lang="en-US" smtClean="0"/>
              <a:t>‹#›</a:t>
            </a:fld>
            <a:endParaRPr lang="en-US"/>
          </a:p>
        </p:txBody>
      </p:sp>
    </p:spTree>
    <p:extLst>
      <p:ext uri="{BB962C8B-B14F-4D97-AF65-F5344CB8AC3E}">
        <p14:creationId xmlns:p14="http://schemas.microsoft.com/office/powerpoint/2010/main" val="3752888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81E44-96FA-16FE-BA87-48757CDB9FC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FB91EAC-F08D-A22D-98F5-350B3A6F412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BBE8D73-988B-74D3-42F8-B068494912A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9183120-023D-BFA7-2794-3B231B1F63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21CCAFD-D578-6770-7345-52F979C48C9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9872B54-F2AF-570C-94D0-6BC72E567039}"/>
              </a:ext>
            </a:extLst>
          </p:cNvPr>
          <p:cNvSpPr>
            <a:spLocks noGrp="1"/>
          </p:cNvSpPr>
          <p:nvPr>
            <p:ph type="dt" sz="half" idx="10"/>
          </p:nvPr>
        </p:nvSpPr>
        <p:spPr/>
        <p:txBody>
          <a:bodyPr/>
          <a:lstStyle/>
          <a:p>
            <a:fld id="{CE90FA52-5CB5-498F-996A-2CE37072130E}" type="datetime1">
              <a:rPr lang="en-US" smtClean="0"/>
              <a:t>12/10/2023</a:t>
            </a:fld>
            <a:endParaRPr lang="en-US"/>
          </a:p>
        </p:txBody>
      </p:sp>
      <p:sp>
        <p:nvSpPr>
          <p:cNvPr id="8" name="Footer Placeholder 7">
            <a:extLst>
              <a:ext uri="{FF2B5EF4-FFF2-40B4-BE49-F238E27FC236}">
                <a16:creationId xmlns:a16="http://schemas.microsoft.com/office/drawing/2014/main" id="{DFDA0C4F-714E-9EE2-B521-DC58E90045F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76094DF-5BCE-2D7B-8FC6-B81BE4159E19}"/>
              </a:ext>
            </a:extLst>
          </p:cNvPr>
          <p:cNvSpPr>
            <a:spLocks noGrp="1"/>
          </p:cNvSpPr>
          <p:nvPr>
            <p:ph type="sldNum" sz="quarter" idx="12"/>
          </p:nvPr>
        </p:nvSpPr>
        <p:spPr/>
        <p:txBody>
          <a:bodyPr/>
          <a:lstStyle/>
          <a:p>
            <a:fld id="{E0B83488-33F8-48D3-9DE3-A02CF67D5E6F}" type="slidenum">
              <a:rPr lang="en-US" smtClean="0"/>
              <a:t>‹#›</a:t>
            </a:fld>
            <a:endParaRPr lang="en-US"/>
          </a:p>
        </p:txBody>
      </p:sp>
    </p:spTree>
    <p:extLst>
      <p:ext uri="{BB962C8B-B14F-4D97-AF65-F5344CB8AC3E}">
        <p14:creationId xmlns:p14="http://schemas.microsoft.com/office/powerpoint/2010/main" val="3941490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8F0DF-C5B9-7C1B-78FB-C2FC4C8E9C5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5C5C5F7-5EB2-2256-EE81-C8718621D00D}"/>
              </a:ext>
            </a:extLst>
          </p:cNvPr>
          <p:cNvSpPr>
            <a:spLocks noGrp="1"/>
          </p:cNvSpPr>
          <p:nvPr>
            <p:ph type="dt" sz="half" idx="10"/>
          </p:nvPr>
        </p:nvSpPr>
        <p:spPr/>
        <p:txBody>
          <a:bodyPr/>
          <a:lstStyle/>
          <a:p>
            <a:fld id="{964049FE-3D1E-4B18-8F40-7D7F22792F85}" type="datetime1">
              <a:rPr lang="en-US" smtClean="0"/>
              <a:t>12/10/2023</a:t>
            </a:fld>
            <a:endParaRPr lang="en-US"/>
          </a:p>
        </p:txBody>
      </p:sp>
      <p:sp>
        <p:nvSpPr>
          <p:cNvPr id="4" name="Footer Placeholder 3">
            <a:extLst>
              <a:ext uri="{FF2B5EF4-FFF2-40B4-BE49-F238E27FC236}">
                <a16:creationId xmlns:a16="http://schemas.microsoft.com/office/drawing/2014/main" id="{B6FE835C-E9DD-17D4-6B8B-79EA1C64E44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8ECC2D8-2900-4171-DCBC-529C18FE58DC}"/>
              </a:ext>
            </a:extLst>
          </p:cNvPr>
          <p:cNvSpPr>
            <a:spLocks noGrp="1"/>
          </p:cNvSpPr>
          <p:nvPr>
            <p:ph type="sldNum" sz="quarter" idx="12"/>
          </p:nvPr>
        </p:nvSpPr>
        <p:spPr/>
        <p:txBody>
          <a:bodyPr/>
          <a:lstStyle/>
          <a:p>
            <a:fld id="{E0B83488-33F8-48D3-9DE3-A02CF67D5E6F}" type="slidenum">
              <a:rPr lang="en-US" smtClean="0"/>
              <a:t>‹#›</a:t>
            </a:fld>
            <a:endParaRPr lang="en-US"/>
          </a:p>
        </p:txBody>
      </p:sp>
    </p:spTree>
    <p:extLst>
      <p:ext uri="{BB962C8B-B14F-4D97-AF65-F5344CB8AC3E}">
        <p14:creationId xmlns:p14="http://schemas.microsoft.com/office/powerpoint/2010/main" val="3190058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3B5C6C0-5C2C-567E-94C1-A6869AF9FB21}"/>
              </a:ext>
            </a:extLst>
          </p:cNvPr>
          <p:cNvSpPr>
            <a:spLocks noGrp="1"/>
          </p:cNvSpPr>
          <p:nvPr>
            <p:ph type="dt" sz="half" idx="10"/>
          </p:nvPr>
        </p:nvSpPr>
        <p:spPr/>
        <p:txBody>
          <a:bodyPr/>
          <a:lstStyle/>
          <a:p>
            <a:fld id="{0D891109-8438-4BC8-9BF9-D7D327730196}" type="datetime1">
              <a:rPr lang="en-US" smtClean="0"/>
              <a:t>12/10/2023</a:t>
            </a:fld>
            <a:endParaRPr lang="en-US"/>
          </a:p>
        </p:txBody>
      </p:sp>
      <p:sp>
        <p:nvSpPr>
          <p:cNvPr id="3" name="Footer Placeholder 2">
            <a:extLst>
              <a:ext uri="{FF2B5EF4-FFF2-40B4-BE49-F238E27FC236}">
                <a16:creationId xmlns:a16="http://schemas.microsoft.com/office/drawing/2014/main" id="{23E04634-D451-8CC8-7A72-DBC7A9D2CF5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E3DECDA-0732-F417-B002-BC26DDDAE9AA}"/>
              </a:ext>
            </a:extLst>
          </p:cNvPr>
          <p:cNvSpPr>
            <a:spLocks noGrp="1"/>
          </p:cNvSpPr>
          <p:nvPr>
            <p:ph type="sldNum" sz="quarter" idx="12"/>
          </p:nvPr>
        </p:nvSpPr>
        <p:spPr/>
        <p:txBody>
          <a:bodyPr/>
          <a:lstStyle/>
          <a:p>
            <a:fld id="{E0B83488-33F8-48D3-9DE3-A02CF67D5E6F}" type="slidenum">
              <a:rPr lang="en-US" smtClean="0"/>
              <a:t>‹#›</a:t>
            </a:fld>
            <a:endParaRPr lang="en-US"/>
          </a:p>
        </p:txBody>
      </p:sp>
    </p:spTree>
    <p:extLst>
      <p:ext uri="{BB962C8B-B14F-4D97-AF65-F5344CB8AC3E}">
        <p14:creationId xmlns:p14="http://schemas.microsoft.com/office/powerpoint/2010/main" val="2981920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D0BC9-E310-152C-9800-CDE311426A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37F4020-E252-1115-F8A9-16F6A35A06F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8C43839-5842-7054-480C-271DE9D3ED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2D9EF1-035F-7BFF-2412-DDF7EF7A4F53}"/>
              </a:ext>
            </a:extLst>
          </p:cNvPr>
          <p:cNvSpPr>
            <a:spLocks noGrp="1"/>
          </p:cNvSpPr>
          <p:nvPr>
            <p:ph type="dt" sz="half" idx="10"/>
          </p:nvPr>
        </p:nvSpPr>
        <p:spPr/>
        <p:txBody>
          <a:bodyPr/>
          <a:lstStyle/>
          <a:p>
            <a:fld id="{0D0A3637-D8E5-4914-ACAB-1061FB2BA866}" type="datetime1">
              <a:rPr lang="en-US" smtClean="0"/>
              <a:t>12/10/2023</a:t>
            </a:fld>
            <a:endParaRPr lang="en-US"/>
          </a:p>
        </p:txBody>
      </p:sp>
      <p:sp>
        <p:nvSpPr>
          <p:cNvPr id="6" name="Footer Placeholder 5">
            <a:extLst>
              <a:ext uri="{FF2B5EF4-FFF2-40B4-BE49-F238E27FC236}">
                <a16:creationId xmlns:a16="http://schemas.microsoft.com/office/drawing/2014/main" id="{A72579A8-FC27-28B5-78BA-7BA44F68FC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A9F695-DEA2-F67A-F86D-8F84A0CD99F0}"/>
              </a:ext>
            </a:extLst>
          </p:cNvPr>
          <p:cNvSpPr>
            <a:spLocks noGrp="1"/>
          </p:cNvSpPr>
          <p:nvPr>
            <p:ph type="sldNum" sz="quarter" idx="12"/>
          </p:nvPr>
        </p:nvSpPr>
        <p:spPr/>
        <p:txBody>
          <a:bodyPr/>
          <a:lstStyle/>
          <a:p>
            <a:fld id="{E0B83488-33F8-48D3-9DE3-A02CF67D5E6F}" type="slidenum">
              <a:rPr lang="en-US" smtClean="0"/>
              <a:t>‹#›</a:t>
            </a:fld>
            <a:endParaRPr lang="en-US"/>
          </a:p>
        </p:txBody>
      </p:sp>
    </p:spTree>
    <p:extLst>
      <p:ext uri="{BB962C8B-B14F-4D97-AF65-F5344CB8AC3E}">
        <p14:creationId xmlns:p14="http://schemas.microsoft.com/office/powerpoint/2010/main" val="3914416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A3B3B-6EB7-D031-8AB8-A834E17C09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945C214-EC0F-D835-B5B8-34AFE28EFA5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14DB836-C4D6-C255-4244-22024D7D57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23B2F30-B000-5E9B-719B-7A0F43C7D360}"/>
              </a:ext>
            </a:extLst>
          </p:cNvPr>
          <p:cNvSpPr>
            <a:spLocks noGrp="1"/>
          </p:cNvSpPr>
          <p:nvPr>
            <p:ph type="dt" sz="half" idx="10"/>
          </p:nvPr>
        </p:nvSpPr>
        <p:spPr/>
        <p:txBody>
          <a:bodyPr/>
          <a:lstStyle/>
          <a:p>
            <a:fld id="{EF74BCAE-30E2-41E0-B654-159A1880F488}" type="datetime1">
              <a:rPr lang="en-US" smtClean="0"/>
              <a:t>12/10/2023</a:t>
            </a:fld>
            <a:endParaRPr lang="en-US"/>
          </a:p>
        </p:txBody>
      </p:sp>
      <p:sp>
        <p:nvSpPr>
          <p:cNvPr id="6" name="Footer Placeholder 5">
            <a:extLst>
              <a:ext uri="{FF2B5EF4-FFF2-40B4-BE49-F238E27FC236}">
                <a16:creationId xmlns:a16="http://schemas.microsoft.com/office/drawing/2014/main" id="{CCE28837-CA9F-68FE-DA9D-0688322516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F8263D-02EE-41A7-E66F-1577F722DFED}"/>
              </a:ext>
            </a:extLst>
          </p:cNvPr>
          <p:cNvSpPr>
            <a:spLocks noGrp="1"/>
          </p:cNvSpPr>
          <p:nvPr>
            <p:ph type="sldNum" sz="quarter" idx="12"/>
          </p:nvPr>
        </p:nvSpPr>
        <p:spPr/>
        <p:txBody>
          <a:bodyPr/>
          <a:lstStyle/>
          <a:p>
            <a:fld id="{E0B83488-33F8-48D3-9DE3-A02CF67D5E6F}" type="slidenum">
              <a:rPr lang="en-US" smtClean="0"/>
              <a:t>‹#›</a:t>
            </a:fld>
            <a:endParaRPr lang="en-US"/>
          </a:p>
        </p:txBody>
      </p:sp>
    </p:spTree>
    <p:extLst>
      <p:ext uri="{BB962C8B-B14F-4D97-AF65-F5344CB8AC3E}">
        <p14:creationId xmlns:p14="http://schemas.microsoft.com/office/powerpoint/2010/main" val="17762283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D100633-BFEE-03F2-149B-4DAD350572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0D583BF-18DA-1778-72A1-7CAA0368FB2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D6DAF7-E4CE-20A1-3960-85875158459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C63F13-025C-4107-976A-8F14B4417D9B}" type="datetime1">
              <a:rPr lang="en-US" smtClean="0"/>
              <a:t>12/10/2023</a:t>
            </a:fld>
            <a:endParaRPr lang="en-US"/>
          </a:p>
        </p:txBody>
      </p:sp>
      <p:sp>
        <p:nvSpPr>
          <p:cNvPr id="5" name="Footer Placeholder 4">
            <a:extLst>
              <a:ext uri="{FF2B5EF4-FFF2-40B4-BE49-F238E27FC236}">
                <a16:creationId xmlns:a16="http://schemas.microsoft.com/office/drawing/2014/main" id="{017D9167-30C2-8210-7B44-A6A40483A1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6F6809C-EB02-709D-778E-10510A56F01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B83488-33F8-48D3-9DE3-A02CF67D5E6F}" type="slidenum">
              <a:rPr lang="en-US" smtClean="0"/>
              <a:t>‹#›</a:t>
            </a:fld>
            <a:endParaRPr lang="en-US"/>
          </a:p>
        </p:txBody>
      </p:sp>
    </p:spTree>
    <p:extLst>
      <p:ext uri="{BB962C8B-B14F-4D97-AF65-F5344CB8AC3E}">
        <p14:creationId xmlns:p14="http://schemas.microsoft.com/office/powerpoint/2010/main" val="5131826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indexchange.energy.gov/maps-data"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climate.mit.edu/ask-mit/how-much-co2-emitted-manufacturing-batterie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eia.gov/todayinenergy/detail.php?id=50818" TargetMode="External"/><Relationship Id="rId2" Type="http://schemas.openxmlformats.org/officeDocument/2006/relationships/hyperlink" Target="https://www.eia.gov/tools/faqs/faq.php?id=427&amp;t=3" TargetMode="Externa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substackcdn.com/image/fetch/f_auto,q_auto:good,fl_progressive:steep/https%3A%2F%2Fsubstack-post-media.s3.amazonaws.com%2Fpublic%2Fimages%2F93bcb15e-5525-494a-9df7-f242108324ab_826x439.pn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substackcdn.com/image/fetch/f_auto,q_auto:good,fl_progressive:steep/https%3A%2F%2Fsubstack-post-media.s3.amazonaws.com%2Fpublic%2Fimages%2Fd7b4c8a6-651c-429a-ad30-ff478ab8677c_747x488.pn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caiso.com/informed/Pages/ManagingOversupply.aspx"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eia.gov/energyexplained/hydropower/"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4786F-6292-4ECE-61E0-49DFBB48B6E3}"/>
              </a:ext>
            </a:extLst>
          </p:cNvPr>
          <p:cNvSpPr>
            <a:spLocks noGrp="1"/>
          </p:cNvSpPr>
          <p:nvPr>
            <p:ph type="ctrTitle"/>
          </p:nvPr>
        </p:nvSpPr>
        <p:spPr/>
        <p:txBody>
          <a:bodyPr>
            <a:normAutofit/>
          </a:bodyPr>
          <a:lstStyle/>
          <a:p>
            <a:r>
              <a:rPr lang="en-US" sz="3600" dirty="0">
                <a:latin typeface="Amasis MT Pro Medium" panose="02040604050005020304" pitchFamily="18" charset="0"/>
              </a:rPr>
              <a:t>LWVNM Nuclear Issues Education</a:t>
            </a:r>
          </a:p>
        </p:txBody>
      </p:sp>
      <p:sp>
        <p:nvSpPr>
          <p:cNvPr id="3" name="Subtitle 2">
            <a:extLst>
              <a:ext uri="{FF2B5EF4-FFF2-40B4-BE49-F238E27FC236}">
                <a16:creationId xmlns:a16="http://schemas.microsoft.com/office/drawing/2014/main" id="{9875CA86-7C1B-1C99-C067-EB0D53647A2B}"/>
              </a:ext>
            </a:extLst>
          </p:cNvPr>
          <p:cNvSpPr>
            <a:spLocks noGrp="1"/>
          </p:cNvSpPr>
          <p:nvPr>
            <p:ph type="subTitle" idx="1"/>
          </p:nvPr>
        </p:nvSpPr>
        <p:spPr/>
        <p:txBody>
          <a:bodyPr>
            <a:normAutofit fontScale="92500" lnSpcReduction="20000"/>
          </a:bodyPr>
          <a:lstStyle/>
          <a:p>
            <a:r>
              <a:rPr lang="en-US" dirty="0">
                <a:latin typeface="Amasis MT Pro Medium" panose="02040604050005020304" pitchFamily="18" charset="0"/>
              </a:rPr>
              <a:t>Overview</a:t>
            </a:r>
          </a:p>
          <a:p>
            <a:r>
              <a:rPr lang="en-US" dirty="0">
                <a:latin typeface="Amasis MT Pro Medium" panose="02040604050005020304" pitchFamily="18" charset="0"/>
              </a:rPr>
              <a:t>Task #1 Domestic and International Greenhouse Gas-free Energy Options</a:t>
            </a:r>
          </a:p>
          <a:p>
            <a:r>
              <a:rPr lang="en-US" dirty="0">
                <a:latin typeface="Amasis MT Pro Medium" panose="02040604050005020304" pitchFamily="18" charset="0"/>
              </a:rPr>
              <a:t>Karen M. Douglas</a:t>
            </a:r>
          </a:p>
          <a:p>
            <a:r>
              <a:rPr lang="en-US" dirty="0">
                <a:latin typeface="Amasis MT Pro Medium" panose="02040604050005020304" pitchFamily="18" charset="0"/>
              </a:rPr>
              <a:t>12/14/23</a:t>
            </a:r>
          </a:p>
        </p:txBody>
      </p:sp>
      <p:pic>
        <p:nvPicPr>
          <p:cNvPr id="5" name="Picture 4" descr="Logo, company name&#10;&#10;Description automatically generated">
            <a:extLst>
              <a:ext uri="{FF2B5EF4-FFF2-40B4-BE49-F238E27FC236}">
                <a16:creationId xmlns:a16="http://schemas.microsoft.com/office/drawing/2014/main" id="{DC2D2EE2-2A75-9129-6C4F-ECDB223AC3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9303" y="1312661"/>
            <a:ext cx="6464047" cy="1228169"/>
          </a:xfrm>
          <a:prstGeom prst="rect">
            <a:avLst/>
          </a:prstGeom>
        </p:spPr>
      </p:pic>
      <p:sp>
        <p:nvSpPr>
          <p:cNvPr id="6" name="Slide Number Placeholder 5">
            <a:extLst>
              <a:ext uri="{FF2B5EF4-FFF2-40B4-BE49-F238E27FC236}">
                <a16:creationId xmlns:a16="http://schemas.microsoft.com/office/drawing/2014/main" id="{7585B394-F68E-D9C8-DDD4-92F5B1F0F0C4}"/>
              </a:ext>
            </a:extLst>
          </p:cNvPr>
          <p:cNvSpPr>
            <a:spLocks noGrp="1"/>
          </p:cNvSpPr>
          <p:nvPr>
            <p:ph type="sldNum" sz="quarter" idx="12"/>
          </p:nvPr>
        </p:nvSpPr>
        <p:spPr/>
        <p:txBody>
          <a:bodyPr/>
          <a:lstStyle/>
          <a:p>
            <a:fld id="{E0B83488-33F8-48D3-9DE3-A02CF67D5E6F}" type="slidenum">
              <a:rPr lang="en-US" smtClean="0"/>
              <a:t>1</a:t>
            </a:fld>
            <a:endParaRPr lang="en-US"/>
          </a:p>
        </p:txBody>
      </p:sp>
    </p:spTree>
    <p:extLst>
      <p:ext uri="{BB962C8B-B14F-4D97-AF65-F5344CB8AC3E}">
        <p14:creationId xmlns:p14="http://schemas.microsoft.com/office/powerpoint/2010/main" val="41821023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4DFEE-B966-AF1B-595E-463953808DAD}"/>
              </a:ext>
            </a:extLst>
          </p:cNvPr>
          <p:cNvSpPr>
            <a:spLocks noGrp="1"/>
          </p:cNvSpPr>
          <p:nvPr>
            <p:ph type="title"/>
          </p:nvPr>
        </p:nvSpPr>
        <p:spPr/>
        <p:txBody>
          <a:bodyPr/>
          <a:lstStyle/>
          <a:p>
            <a:pPr algn="ctr"/>
            <a:r>
              <a:rPr lang="en-US" dirty="0">
                <a:latin typeface="Amasis MT Pro Medium" panose="02040604050005020304" pitchFamily="18" charset="0"/>
              </a:rPr>
              <a:t>Regional Availability (Wind)</a:t>
            </a:r>
          </a:p>
        </p:txBody>
      </p:sp>
      <p:sp>
        <p:nvSpPr>
          <p:cNvPr id="3" name="Content Placeholder 2">
            <a:extLst>
              <a:ext uri="{FF2B5EF4-FFF2-40B4-BE49-F238E27FC236}">
                <a16:creationId xmlns:a16="http://schemas.microsoft.com/office/drawing/2014/main" id="{0ED6FFB8-B5F4-C4F8-0C8C-450126264C6E}"/>
              </a:ext>
            </a:extLst>
          </p:cNvPr>
          <p:cNvSpPr>
            <a:spLocks noGrp="1"/>
          </p:cNvSpPr>
          <p:nvPr>
            <p:ph idx="1"/>
          </p:nvPr>
        </p:nvSpPr>
        <p:spPr>
          <a:xfrm>
            <a:off x="1790700" y="5737225"/>
            <a:ext cx="10515600" cy="4351338"/>
          </a:xfrm>
        </p:spPr>
        <p:txBody>
          <a:bodyPr/>
          <a:lstStyle/>
          <a:p>
            <a:endParaRPr lang="en-US" dirty="0"/>
          </a:p>
        </p:txBody>
      </p:sp>
      <p:sp>
        <p:nvSpPr>
          <p:cNvPr id="4" name="Rectangle 1">
            <a:extLst>
              <a:ext uri="{FF2B5EF4-FFF2-40B4-BE49-F238E27FC236}">
                <a16:creationId xmlns:a16="http://schemas.microsoft.com/office/drawing/2014/main" id="{1E5CA621-97EE-483F-8A66-04BE38F81C9D}"/>
              </a:ext>
            </a:extLst>
          </p:cNvPr>
          <p:cNvSpPr>
            <a:spLocks noChangeArrowheads="1"/>
          </p:cNvSpPr>
          <p:nvPr/>
        </p:nvSpPr>
        <p:spPr bwMode="auto">
          <a:xfrm>
            <a:off x="952500" y="1300961"/>
            <a:ext cx="14970765" cy="567847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900" b="1" i="0" u="none" strike="noStrike" cap="none" normalizeH="0" baseline="0" dirty="0">
              <a:ln>
                <a:noFill/>
              </a:ln>
              <a:solidFill>
                <a:srgbClr val="292929"/>
              </a:solidFill>
              <a:effectLst/>
              <a:latin typeface="Karla"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292929"/>
                </a:solidFill>
                <a:effectLst/>
                <a:latin typeface="Karla" pitchFamily="2" charset="0"/>
              </a:rPr>
              <a:t>  </a:t>
            </a:r>
            <a:r>
              <a:rPr kumimoji="0" lang="en-US" altLang="en-US" sz="31800" b="0" i="0" u="none" strike="noStrike" cap="none" normalizeH="0" baseline="0" dirty="0">
                <a:ln>
                  <a:noFill/>
                </a:ln>
                <a:solidFill>
                  <a:srgbClr val="292929"/>
                </a:solidFill>
                <a:effectLst/>
                <a:latin typeface="Karla" pitchFamily="2" charset="0"/>
              </a:rPr>
              <a:t>         </a:t>
            </a:r>
            <a:endParaRPr kumimoji="0" lang="en-US" altLang="en-US" sz="1300" b="0" i="0" u="none" strike="noStrike" cap="none" normalizeH="0" baseline="0" dirty="0">
              <a:ln>
                <a:noFill/>
              </a:ln>
              <a:solidFill>
                <a:srgbClr val="292929"/>
              </a:solidFill>
              <a:effectLst/>
              <a:latin typeface="Karla"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dirty="0">
                <a:ln>
                  <a:noFill/>
                </a:ln>
                <a:solidFill>
                  <a:srgbClr val="127EA8"/>
                </a:solidFill>
                <a:effectLst/>
                <a:latin typeface="Karla" pitchFamily="2" charset="0"/>
                <a:hlinkClick r:id="rId2"/>
              </a:rPr>
              <a:t>Wind resource maps</a:t>
            </a:r>
            <a:r>
              <a:rPr kumimoji="0" lang="en-US" altLang="en-US" sz="1300" b="1" i="0" u="none" strike="noStrike" cap="none" normalizeH="0" baseline="0" dirty="0">
                <a:ln>
                  <a:noFill/>
                </a:ln>
                <a:solidFill>
                  <a:srgbClr val="292929"/>
                </a:solidFill>
                <a:effectLst/>
                <a:latin typeface="Karla" pitchFamily="2" charset="0"/>
              </a:rPr>
              <a:t> provide wind energy developers and policy makers with a seamless representation of estimated U.S. wind speeds at various turbine hub heights on land and offshore.</a:t>
            </a:r>
            <a:endParaRPr kumimoji="0" lang="en-US" altLang="en-US" sz="1300" b="0" i="0" u="none" strike="noStrike" cap="none" normalizeH="0" baseline="0" dirty="0">
              <a:ln>
                <a:noFill/>
              </a:ln>
              <a:solidFill>
                <a:srgbClr val="292929"/>
              </a:solidFill>
              <a:effectLst/>
              <a:latin typeface="Karla"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292929"/>
                </a:solidFill>
                <a:effectLst/>
                <a:latin typeface="Karla" pitchFamily="2" charset="0"/>
              </a:rPr>
              <a:t>Map from the National Renewable Energy Laboratory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3074" name="Picture 2" descr="Map showing U.S. Wind Power Resource at 100-Meter Hub Height">
            <a:extLst>
              <a:ext uri="{FF2B5EF4-FFF2-40B4-BE49-F238E27FC236}">
                <a16:creationId xmlns:a16="http://schemas.microsoft.com/office/drawing/2014/main" id="{77DCC37A-16F9-F043-9156-A671D3B5F8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0625" y="1570034"/>
            <a:ext cx="7263820" cy="4703766"/>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07FAC172-47DD-3377-D2AA-E524F64461C2}"/>
              </a:ext>
            </a:extLst>
          </p:cNvPr>
          <p:cNvSpPr>
            <a:spLocks noGrp="1"/>
          </p:cNvSpPr>
          <p:nvPr>
            <p:ph type="sldNum" sz="quarter" idx="12"/>
          </p:nvPr>
        </p:nvSpPr>
        <p:spPr/>
        <p:txBody>
          <a:bodyPr/>
          <a:lstStyle/>
          <a:p>
            <a:fld id="{E0B83488-33F8-48D3-9DE3-A02CF67D5E6F}" type="slidenum">
              <a:rPr lang="en-US" smtClean="0"/>
              <a:t>10</a:t>
            </a:fld>
            <a:endParaRPr lang="en-US"/>
          </a:p>
        </p:txBody>
      </p:sp>
    </p:spTree>
    <p:extLst>
      <p:ext uri="{BB962C8B-B14F-4D97-AF65-F5344CB8AC3E}">
        <p14:creationId xmlns:p14="http://schemas.microsoft.com/office/powerpoint/2010/main" val="14685526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5508F-D1B6-43F4-8D0F-56FB1058EE41}"/>
              </a:ext>
            </a:extLst>
          </p:cNvPr>
          <p:cNvSpPr>
            <a:spLocks noGrp="1"/>
          </p:cNvSpPr>
          <p:nvPr>
            <p:ph type="title"/>
          </p:nvPr>
        </p:nvSpPr>
        <p:spPr/>
        <p:txBody>
          <a:bodyPr/>
          <a:lstStyle/>
          <a:p>
            <a:pPr algn="ctr"/>
            <a:r>
              <a:rPr lang="en-US" dirty="0">
                <a:latin typeface="Amasis MT Pro Medium" panose="02040604050005020304" pitchFamily="18" charset="0"/>
              </a:rPr>
              <a:t>Regional Availability (Solar)</a:t>
            </a:r>
          </a:p>
        </p:txBody>
      </p:sp>
      <p:sp>
        <p:nvSpPr>
          <p:cNvPr id="4" name="Slide Number Placeholder 3">
            <a:extLst>
              <a:ext uri="{FF2B5EF4-FFF2-40B4-BE49-F238E27FC236}">
                <a16:creationId xmlns:a16="http://schemas.microsoft.com/office/drawing/2014/main" id="{D0354AE1-41BB-A223-27D3-0CC3D8B26421}"/>
              </a:ext>
            </a:extLst>
          </p:cNvPr>
          <p:cNvSpPr>
            <a:spLocks noGrp="1"/>
          </p:cNvSpPr>
          <p:nvPr>
            <p:ph type="sldNum" sz="quarter" idx="12"/>
          </p:nvPr>
        </p:nvSpPr>
        <p:spPr/>
        <p:txBody>
          <a:bodyPr/>
          <a:lstStyle/>
          <a:p>
            <a:fld id="{E0B83488-33F8-48D3-9DE3-A02CF67D5E6F}" type="slidenum">
              <a:rPr lang="en-US" smtClean="0"/>
              <a:t>11</a:t>
            </a:fld>
            <a:endParaRPr lang="en-US"/>
          </a:p>
        </p:txBody>
      </p:sp>
      <p:pic>
        <p:nvPicPr>
          <p:cNvPr id="4100" name="Picture 4">
            <a:extLst>
              <a:ext uri="{FF2B5EF4-FFF2-40B4-BE49-F238E27FC236}">
                <a16:creationId xmlns:a16="http://schemas.microsoft.com/office/drawing/2014/main" id="{AFC530B9-3B21-7C61-1FA0-2F108E2A297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33961" y="1302043"/>
            <a:ext cx="7533161" cy="4874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00036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30B92-ECBC-932C-95BD-68191B911FBD}"/>
              </a:ext>
            </a:extLst>
          </p:cNvPr>
          <p:cNvSpPr>
            <a:spLocks noGrp="1"/>
          </p:cNvSpPr>
          <p:nvPr>
            <p:ph type="title"/>
          </p:nvPr>
        </p:nvSpPr>
        <p:spPr/>
        <p:txBody>
          <a:bodyPr/>
          <a:lstStyle/>
          <a:p>
            <a:r>
              <a:rPr lang="en-US" dirty="0">
                <a:latin typeface="Amasis MT Pro Medium" panose="02040604050005020304" pitchFamily="18" charset="0"/>
              </a:rPr>
              <a:t>Renewables – Battery Storage Factors	</a:t>
            </a:r>
          </a:p>
        </p:txBody>
      </p:sp>
      <p:sp>
        <p:nvSpPr>
          <p:cNvPr id="3" name="Content Placeholder 2">
            <a:extLst>
              <a:ext uri="{FF2B5EF4-FFF2-40B4-BE49-F238E27FC236}">
                <a16:creationId xmlns:a16="http://schemas.microsoft.com/office/drawing/2014/main" id="{59E0699B-88A1-053D-9B3C-AE4D4DBB8FDC}"/>
              </a:ext>
            </a:extLst>
          </p:cNvPr>
          <p:cNvSpPr>
            <a:spLocks noGrp="1"/>
          </p:cNvSpPr>
          <p:nvPr>
            <p:ph idx="1"/>
          </p:nvPr>
        </p:nvSpPr>
        <p:spPr/>
        <p:txBody>
          <a:bodyPr>
            <a:noAutofit/>
          </a:bodyPr>
          <a:lstStyle/>
          <a:p>
            <a:pPr marL="0" indent="0">
              <a:buNone/>
            </a:pPr>
            <a:r>
              <a:rPr lang="en-US" sz="2400" dirty="0">
                <a:latin typeface="Amasis MT Pro Medium" panose="02040604050005020304" pitchFamily="18" charset="0"/>
              </a:rPr>
              <a:t>• Certain materials are particularly critical for the clean energy transition. These include lithium used in the batteries that run EVs, rare earth minerals in the magnets that allow wind turbines to make electricity, and copper, which is used for electricity transmission.  MIT Climate Portal</a:t>
            </a:r>
          </a:p>
          <a:p>
            <a:r>
              <a:rPr lang="en-US" sz="2400" dirty="0">
                <a:latin typeface="Amasis MT Pro Medium" panose="02040604050005020304" pitchFamily="18" charset="0"/>
              </a:rPr>
              <a:t> Total Carbon Footprint for Batteries - Currently, most lithium is extracted from hard rock mines or underground brine reservoirs, and much of the energy used for extraction and processing comes from fossil fuels. Particularly in hard rock mining, for every ton of mined lithium, 15 tons of CO2 are emitted into the air.</a:t>
            </a:r>
          </a:p>
          <a:p>
            <a:pPr marL="0" indent="0">
              <a:buNone/>
            </a:pPr>
            <a:r>
              <a:rPr lang="en-US" sz="2400" dirty="0">
                <a:latin typeface="Amasis MT Pro Medium" panose="02040604050005020304" pitchFamily="18" charset="0"/>
              </a:rPr>
              <a:t>• The vast majority of lithium-ion batteries (about 77% of the world’s supply) are manufactured in China, where coal is the primary energy source. (Coal emits roughly twice the amount of greenhouse gases as natural gas.)</a:t>
            </a:r>
          </a:p>
        </p:txBody>
      </p:sp>
      <p:sp>
        <p:nvSpPr>
          <p:cNvPr id="4" name="Slide Number Placeholder 3">
            <a:extLst>
              <a:ext uri="{FF2B5EF4-FFF2-40B4-BE49-F238E27FC236}">
                <a16:creationId xmlns:a16="http://schemas.microsoft.com/office/drawing/2014/main" id="{7A740989-3ADE-4C09-A596-7517D492D06D}"/>
              </a:ext>
            </a:extLst>
          </p:cNvPr>
          <p:cNvSpPr>
            <a:spLocks noGrp="1"/>
          </p:cNvSpPr>
          <p:nvPr>
            <p:ph type="sldNum" sz="quarter" idx="12"/>
          </p:nvPr>
        </p:nvSpPr>
        <p:spPr/>
        <p:txBody>
          <a:bodyPr/>
          <a:lstStyle/>
          <a:p>
            <a:fld id="{E0B83488-33F8-48D3-9DE3-A02CF67D5E6F}" type="slidenum">
              <a:rPr lang="en-US" smtClean="0"/>
              <a:t>12</a:t>
            </a:fld>
            <a:endParaRPr lang="en-US"/>
          </a:p>
        </p:txBody>
      </p:sp>
    </p:spTree>
    <p:extLst>
      <p:ext uri="{BB962C8B-B14F-4D97-AF65-F5344CB8AC3E}">
        <p14:creationId xmlns:p14="http://schemas.microsoft.com/office/powerpoint/2010/main" val="23629782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CED4ADB3-C6E5-44F4-960B-D8CDEC8E8A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D2A542E6-1924-4FE2-89D1-3CB19468C1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31" name="Rectangle 30">
              <a:extLst>
                <a:ext uri="{FF2B5EF4-FFF2-40B4-BE49-F238E27FC236}">
                  <a16:creationId xmlns:a16="http://schemas.microsoft.com/office/drawing/2014/main" id="{1F353183-2147-472B-AD7D-4A085FF6A4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FAAA42C8-A082-4DFD-A5F3-FC9EF825B1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4">
                <a:lumMod val="75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Rectangle 33">
            <a:extLst>
              <a:ext uri="{FF2B5EF4-FFF2-40B4-BE49-F238E27FC236}">
                <a16:creationId xmlns:a16="http://schemas.microsoft.com/office/drawing/2014/main" id="{E46B98A5-2874-4160-A801-37F774304E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862" y="549276"/>
            <a:ext cx="7200149" cy="5759449"/>
          </a:xfrm>
          <a:prstGeom prst="rect">
            <a:avLst/>
          </a:prstGeom>
          <a:solidFill>
            <a:schemeClr val="bg1"/>
          </a:solidFill>
          <a:ln>
            <a:noFill/>
          </a:ln>
          <a:effectLst>
            <a:outerShdw blurRad="508000" dist="101600" dir="54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5BE5DA-04FC-42C4-AB3D-CBD842BC8815}"/>
              </a:ext>
            </a:extLst>
          </p:cNvPr>
          <p:cNvSpPr>
            <a:spLocks noGrp="1"/>
          </p:cNvSpPr>
          <p:nvPr>
            <p:ph type="title"/>
          </p:nvPr>
        </p:nvSpPr>
        <p:spPr>
          <a:xfrm>
            <a:off x="934277" y="549275"/>
            <a:ext cx="6112566" cy="631965"/>
          </a:xfrm>
        </p:spPr>
        <p:txBody>
          <a:bodyPr anchor="t">
            <a:normAutofit/>
          </a:bodyPr>
          <a:lstStyle/>
          <a:p>
            <a:r>
              <a:rPr lang="en-US" sz="2200" dirty="0">
                <a:latin typeface="Amasis MT Pro Medium" panose="02040604050005020304" pitchFamily="18" charset="0"/>
              </a:rPr>
              <a:t>Mineral Needs for Energy Sources (IEA)</a:t>
            </a:r>
          </a:p>
        </p:txBody>
      </p:sp>
      <p:grpSp>
        <p:nvGrpSpPr>
          <p:cNvPr id="36" name="Group 35">
            <a:extLst>
              <a:ext uri="{FF2B5EF4-FFF2-40B4-BE49-F238E27FC236}">
                <a16:creationId xmlns:a16="http://schemas.microsoft.com/office/drawing/2014/main" id="{21DDE79B-A5E7-4416-9FDF-A11E385102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50863" y="1846203"/>
            <a:ext cx="7200900" cy="4462522"/>
            <a:chOff x="4656138" y="0"/>
            <a:chExt cx="6983409" cy="6308725"/>
          </a:xfrm>
        </p:grpSpPr>
        <p:sp>
          <p:nvSpPr>
            <p:cNvPr id="37" name="Rectangle 36">
              <a:extLst>
                <a:ext uri="{FF2B5EF4-FFF2-40B4-BE49-F238E27FC236}">
                  <a16:creationId xmlns:a16="http://schemas.microsoft.com/office/drawing/2014/main" id="{5DBB2F20-9E4E-43B2-86CD-7D76C57444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4656138" y="0"/>
              <a:ext cx="6982794" cy="6308725"/>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Rectangle 37">
              <a:extLst>
                <a:ext uri="{FF2B5EF4-FFF2-40B4-BE49-F238E27FC236}">
                  <a16:creationId xmlns:a16="http://schemas.microsoft.com/office/drawing/2014/main" id="{4F981160-1756-4176-9381-12ED4B531D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4656138" y="0"/>
              <a:ext cx="6983409" cy="6308725"/>
            </a:xfrm>
            <a:prstGeom prst="rect">
              <a:avLst/>
            </a:prstGeom>
            <a:solidFill>
              <a:schemeClr val="accent4">
                <a:lumMod val="75000"/>
                <a:alpha val="7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Rectangle 38">
              <a:extLst>
                <a:ext uri="{FF2B5EF4-FFF2-40B4-BE49-F238E27FC236}">
                  <a16:creationId xmlns:a16="http://schemas.microsoft.com/office/drawing/2014/main" id="{A18D65E0-26C5-4911-8E24-AF1E27F814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4656138" y="0"/>
              <a:ext cx="6983409" cy="6308725"/>
            </a:xfrm>
            <a:prstGeom prst="rect">
              <a:avLst/>
            </a:prstGeom>
            <a:solidFill>
              <a:schemeClr val="bg1">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13" name="Picture 12">
            <a:extLst>
              <a:ext uri="{FF2B5EF4-FFF2-40B4-BE49-F238E27FC236}">
                <a16:creationId xmlns:a16="http://schemas.microsoft.com/office/drawing/2014/main" id="{61A31D8C-81B3-FD71-3951-EEC204104167}"/>
              </a:ext>
            </a:extLst>
          </p:cNvPr>
          <p:cNvPicPr>
            <a:picLocks noChangeAspect="1"/>
          </p:cNvPicPr>
          <p:nvPr/>
        </p:nvPicPr>
        <p:blipFill>
          <a:blip r:embed="rId2"/>
          <a:stretch>
            <a:fillRect/>
          </a:stretch>
        </p:blipFill>
        <p:spPr>
          <a:xfrm>
            <a:off x="1401417" y="1386509"/>
            <a:ext cx="10638077" cy="6136454"/>
          </a:xfrm>
          <a:prstGeom prst="rect">
            <a:avLst/>
          </a:prstGeom>
          <a:effectLst/>
        </p:spPr>
      </p:pic>
      <p:sp>
        <p:nvSpPr>
          <p:cNvPr id="4" name="Rectangle 1">
            <a:extLst>
              <a:ext uri="{FF2B5EF4-FFF2-40B4-BE49-F238E27FC236}">
                <a16:creationId xmlns:a16="http://schemas.microsoft.com/office/drawing/2014/main" id="{FB3C4FE5-0069-F7B1-12FE-6774572DDDB3}"/>
              </a:ext>
            </a:extLst>
          </p:cNvPr>
          <p:cNvSpPr>
            <a:spLocks noGrp="1" noChangeArrowheads="1"/>
          </p:cNvSpPr>
          <p:nvPr>
            <p:ph idx="1"/>
          </p:nvPr>
        </p:nvSpPr>
        <p:spPr bwMode="auto">
          <a:xfrm>
            <a:off x="8298770" y="2059200"/>
            <a:ext cx="3342368" cy="3783015"/>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0" tIns="0" rIns="0" bIns="0" numCol="1" anchor="t" anchorCtr="0" compatLnSpc="1">
            <a:prstTxWarp prst="textNoShape">
              <a:avLst/>
            </a:prstTxWarp>
            <a:norm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spcBef>
                <a:spcPct val="0"/>
              </a:spcBef>
              <a:spcAft>
                <a:spcPts val="600"/>
              </a:spcAft>
              <a:buClrTx/>
              <a:buSzTx/>
              <a:buFontTx/>
              <a:buNone/>
              <a:tabLst/>
            </a:pPr>
            <a:endParaRPr kumimoji="0" lang="en-US" altLang="en-US" sz="2000" b="0" i="0" u="none" strike="noStrike" cap="none" normalizeH="0" baseline="0">
              <a:ln>
                <a:noFill/>
              </a:ln>
              <a:solidFill>
                <a:schemeClr val="tx1">
                  <a:alpha val="60000"/>
                </a:schemeClr>
              </a:solidFill>
              <a:effectLst/>
              <a:latin typeface="Graphik"/>
            </a:endParaRPr>
          </a:p>
          <a:p>
            <a:pPr marL="0" marR="0" lvl="0" indent="0" defTabSz="914400" rtl="0" eaLnBrk="0" fontAlgn="base" latinLnBrk="0" hangingPunct="0">
              <a:spcBef>
                <a:spcPct val="0"/>
              </a:spcBef>
              <a:spcAft>
                <a:spcPts val="600"/>
              </a:spcAft>
              <a:buClrTx/>
              <a:buSzTx/>
              <a:buFontTx/>
              <a:buNone/>
              <a:tabLst/>
            </a:pPr>
            <a:endParaRPr kumimoji="0" lang="en-US" altLang="en-US" sz="2000" b="0" i="0" u="none" strike="noStrike" cap="none" normalizeH="0" baseline="0">
              <a:ln>
                <a:noFill/>
              </a:ln>
              <a:solidFill>
                <a:schemeClr val="tx1">
                  <a:alpha val="60000"/>
                </a:schemeClr>
              </a:solidFill>
              <a:effectLst/>
              <a:latin typeface="Arial" panose="020B0604020202020204" pitchFamily="34" charset="0"/>
            </a:endParaRPr>
          </a:p>
        </p:txBody>
      </p:sp>
      <p:sp>
        <p:nvSpPr>
          <p:cNvPr id="14" name="Slide Number Placeholder 13">
            <a:extLst>
              <a:ext uri="{FF2B5EF4-FFF2-40B4-BE49-F238E27FC236}">
                <a16:creationId xmlns:a16="http://schemas.microsoft.com/office/drawing/2014/main" id="{826471DF-F570-0A9F-00D8-AF129071630B}"/>
              </a:ext>
            </a:extLst>
          </p:cNvPr>
          <p:cNvSpPr>
            <a:spLocks noGrp="1"/>
          </p:cNvSpPr>
          <p:nvPr>
            <p:ph type="sldNum" sz="quarter" idx="12"/>
          </p:nvPr>
        </p:nvSpPr>
        <p:spPr/>
        <p:txBody>
          <a:bodyPr/>
          <a:lstStyle/>
          <a:p>
            <a:fld id="{E0B83488-33F8-48D3-9DE3-A02CF67D5E6F}" type="slidenum">
              <a:rPr lang="en-US" smtClean="0"/>
              <a:t>13</a:t>
            </a:fld>
            <a:endParaRPr lang="en-US"/>
          </a:p>
        </p:txBody>
      </p:sp>
    </p:spTree>
    <p:extLst>
      <p:ext uri="{BB962C8B-B14F-4D97-AF65-F5344CB8AC3E}">
        <p14:creationId xmlns:p14="http://schemas.microsoft.com/office/powerpoint/2010/main" val="36288151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C1C9A-0369-F559-E4AE-83EA36BF0337}"/>
              </a:ext>
            </a:extLst>
          </p:cNvPr>
          <p:cNvSpPr>
            <a:spLocks noGrp="1"/>
          </p:cNvSpPr>
          <p:nvPr>
            <p:ph type="title"/>
          </p:nvPr>
        </p:nvSpPr>
        <p:spPr/>
        <p:txBody>
          <a:bodyPr>
            <a:normAutofit/>
          </a:bodyPr>
          <a:lstStyle/>
          <a:p>
            <a:pPr algn="ctr"/>
            <a:r>
              <a:rPr lang="en-US" sz="3600" dirty="0">
                <a:latin typeface="Amasis MT Pro Medium" panose="02040604050005020304" pitchFamily="18" charset="0"/>
              </a:rPr>
              <a:t>Mining for Renewable Energy </a:t>
            </a:r>
            <a:br>
              <a:rPr lang="en-US" sz="3600" dirty="0">
                <a:latin typeface="Amasis MT Pro Medium" panose="02040604050005020304" pitchFamily="18" charset="0"/>
              </a:rPr>
            </a:br>
            <a:r>
              <a:rPr lang="en-US" sz="3600" dirty="0">
                <a:latin typeface="Amasis MT Pro Medium" panose="02040604050005020304" pitchFamily="18" charset="0"/>
                <a:hlinkClick r:id="rId2">
                  <a:extLst>
                    <a:ext uri="{A12FA001-AC4F-418D-AE19-62706E023703}">
                      <ahyp:hlinkClr xmlns:ahyp="http://schemas.microsoft.com/office/drawing/2018/hyperlinkcolor" val="tx"/>
                    </a:ext>
                  </a:extLst>
                </a:hlinkClick>
              </a:rPr>
              <a:t> </a:t>
            </a:r>
            <a:r>
              <a:rPr lang="en-US" sz="3600" dirty="0">
                <a:solidFill>
                  <a:srgbClr val="0563C1"/>
                </a:solidFill>
                <a:latin typeface="Amasis MT Pro Medium" panose="02040604050005020304" pitchFamily="18" charset="0"/>
                <a:hlinkClick r:id="rId2">
                  <a:extLst>
                    <a:ext uri="{A12FA001-AC4F-418D-AE19-62706E023703}">
                      <ahyp:hlinkClr xmlns:ahyp="http://schemas.microsoft.com/office/drawing/2018/hyperlinkcolor" val="tx"/>
                    </a:ext>
                  </a:extLst>
                </a:hlinkClick>
              </a:rPr>
              <a:t>| MIT Climate Portal</a:t>
            </a:r>
            <a:endParaRPr lang="en-US" sz="3600" dirty="0">
              <a:latin typeface="Amasis MT Pro Medium" panose="02040604050005020304" pitchFamily="18" charset="0"/>
            </a:endParaRPr>
          </a:p>
        </p:txBody>
      </p:sp>
      <p:sp>
        <p:nvSpPr>
          <p:cNvPr id="3" name="Content Placeholder 2">
            <a:extLst>
              <a:ext uri="{FF2B5EF4-FFF2-40B4-BE49-F238E27FC236}">
                <a16:creationId xmlns:a16="http://schemas.microsoft.com/office/drawing/2014/main" id="{A42FD874-BADC-25C3-8BBB-6D770B58DEB4}"/>
              </a:ext>
            </a:extLst>
          </p:cNvPr>
          <p:cNvSpPr>
            <a:spLocks noGrp="1"/>
          </p:cNvSpPr>
          <p:nvPr>
            <p:ph idx="1"/>
          </p:nvPr>
        </p:nvSpPr>
        <p:spPr/>
        <p:txBody>
          <a:bodyPr>
            <a:normAutofit fontScale="85000" lnSpcReduction="20000"/>
          </a:bodyPr>
          <a:lstStyle/>
          <a:p>
            <a:r>
              <a:rPr lang="en-US" dirty="0">
                <a:latin typeface="Amasis MT Pro Medium" panose="02040604050005020304" pitchFamily="18" charset="0"/>
              </a:rPr>
              <a:t>Mining, climate change, and socio-environmental conflict - pinpointing the worst harms is tough, but land-use change and freshwater contamination and scarcity are major concerns.</a:t>
            </a:r>
          </a:p>
          <a:p>
            <a:r>
              <a:rPr lang="en-US" dirty="0">
                <a:latin typeface="Amasis MT Pro Medium" panose="02040604050005020304" pitchFamily="18" charset="0"/>
              </a:rPr>
              <a:t>Mining companies don’t just drain local water sources; they can contaminate clean supplies, too.</a:t>
            </a:r>
          </a:p>
          <a:p>
            <a:r>
              <a:rPr lang="en-US" dirty="0">
                <a:latin typeface="Amasis MT Pro Medium" panose="02040604050005020304" pitchFamily="18" charset="0"/>
              </a:rPr>
              <a:t>Mineral mining waste. </a:t>
            </a:r>
            <a:r>
              <a:rPr lang="en-US" dirty="0">
                <a:highlight>
                  <a:srgbClr val="FFFF00"/>
                </a:highlight>
                <a:latin typeface="Amasis MT Pro Medium" panose="02040604050005020304" pitchFamily="18" charset="0"/>
              </a:rPr>
              <a:t>In the U.S., copper mining makes up the largest percentage of metal mining and processing waste</a:t>
            </a:r>
            <a:r>
              <a:rPr lang="en-US" dirty="0">
                <a:latin typeface="Amasis MT Pro Medium" panose="02040604050005020304" pitchFamily="18" charset="0"/>
              </a:rPr>
              <a:t>.</a:t>
            </a:r>
          </a:p>
          <a:p>
            <a:pPr lvl="1"/>
            <a:r>
              <a:rPr lang="en-US" dirty="0">
                <a:latin typeface="Amasis MT Pro Medium" panose="02040604050005020304" pitchFamily="18" charset="0"/>
              </a:rPr>
              <a:t>Waste storage piles can be as large as 1,000 acres. </a:t>
            </a:r>
          </a:p>
          <a:p>
            <a:pPr lvl="1"/>
            <a:r>
              <a:rPr lang="en-US" dirty="0">
                <a:latin typeface="Amasis MT Pro Medium" panose="02040604050005020304" pitchFamily="18" charset="0"/>
              </a:rPr>
              <a:t>Waste is typically stored in isolated areas called tailing ponds</a:t>
            </a:r>
          </a:p>
          <a:p>
            <a:pPr lvl="1"/>
            <a:r>
              <a:rPr lang="en-US" dirty="0">
                <a:latin typeface="Amasis MT Pro Medium" panose="02040604050005020304" pitchFamily="18" charset="0"/>
              </a:rPr>
              <a:t>Tailings Ponds fail (especially in the face of natural hazards like floods and earthquakes), sending toxins into nearby water systems</a:t>
            </a:r>
          </a:p>
          <a:p>
            <a:r>
              <a:rPr lang="en-US" dirty="0">
                <a:latin typeface="Amasis MT Pro Medium" panose="02040604050005020304" pitchFamily="18" charset="0"/>
              </a:rPr>
              <a:t>Associated Press report from 2019 found that more than 50 million gallons of contaminated wastewater from U.S. mines flow into local water sources every day.</a:t>
            </a:r>
            <a:r>
              <a:rPr lang="en-US" baseline="30000" dirty="0">
                <a:latin typeface="Amasis MT Pro Medium" panose="02040604050005020304" pitchFamily="18" charset="0"/>
              </a:rPr>
              <a:t>4</a:t>
            </a:r>
            <a:endParaRPr lang="en-US" dirty="0">
              <a:latin typeface="Amasis MT Pro Medium" panose="02040604050005020304" pitchFamily="18" charset="0"/>
            </a:endParaRPr>
          </a:p>
          <a:p>
            <a:pPr marL="0" indent="0">
              <a:buNone/>
            </a:pPr>
            <a:endParaRPr lang="en-US" dirty="0"/>
          </a:p>
        </p:txBody>
      </p:sp>
      <p:sp>
        <p:nvSpPr>
          <p:cNvPr id="4" name="Slide Number Placeholder 3">
            <a:extLst>
              <a:ext uri="{FF2B5EF4-FFF2-40B4-BE49-F238E27FC236}">
                <a16:creationId xmlns:a16="http://schemas.microsoft.com/office/drawing/2014/main" id="{F0856896-DABD-B66A-7AE3-ABE0C9C1D585}"/>
              </a:ext>
            </a:extLst>
          </p:cNvPr>
          <p:cNvSpPr>
            <a:spLocks noGrp="1"/>
          </p:cNvSpPr>
          <p:nvPr>
            <p:ph type="sldNum" sz="quarter" idx="12"/>
          </p:nvPr>
        </p:nvSpPr>
        <p:spPr/>
        <p:txBody>
          <a:bodyPr/>
          <a:lstStyle/>
          <a:p>
            <a:fld id="{E0B83488-33F8-48D3-9DE3-A02CF67D5E6F}" type="slidenum">
              <a:rPr lang="en-US" smtClean="0"/>
              <a:t>14</a:t>
            </a:fld>
            <a:endParaRPr lang="en-US"/>
          </a:p>
        </p:txBody>
      </p:sp>
    </p:spTree>
    <p:extLst>
      <p:ext uri="{BB962C8B-B14F-4D97-AF65-F5344CB8AC3E}">
        <p14:creationId xmlns:p14="http://schemas.microsoft.com/office/powerpoint/2010/main" val="41520529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05D33-A780-4565-DB72-726F4F9FE5DF}"/>
              </a:ext>
            </a:extLst>
          </p:cNvPr>
          <p:cNvSpPr>
            <a:spLocks noGrp="1"/>
          </p:cNvSpPr>
          <p:nvPr>
            <p:ph type="title"/>
          </p:nvPr>
        </p:nvSpPr>
        <p:spPr/>
        <p:txBody>
          <a:bodyPr>
            <a:normAutofit/>
          </a:bodyPr>
          <a:lstStyle/>
          <a:p>
            <a:r>
              <a:rPr lang="en-US" sz="3200" dirty="0">
                <a:latin typeface="Amasis MT Pro Medium" panose="02040604050005020304" pitchFamily="18" charset="0"/>
              </a:rPr>
              <a:t>Domestic Power Mix (all Sources) www.eia.gov</a:t>
            </a:r>
          </a:p>
        </p:txBody>
      </p:sp>
      <p:pic>
        <p:nvPicPr>
          <p:cNvPr id="5" name="Content Placeholder 4">
            <a:extLst>
              <a:ext uri="{FF2B5EF4-FFF2-40B4-BE49-F238E27FC236}">
                <a16:creationId xmlns:a16="http://schemas.microsoft.com/office/drawing/2014/main" id="{8FE748FE-2FB5-16F8-BD31-84BFF6A044B4}"/>
              </a:ext>
            </a:extLst>
          </p:cNvPr>
          <p:cNvPicPr>
            <a:picLocks noGrp="1" noChangeAspect="1"/>
          </p:cNvPicPr>
          <p:nvPr>
            <p:ph idx="1"/>
          </p:nvPr>
        </p:nvPicPr>
        <p:blipFill>
          <a:blip r:embed="rId2"/>
          <a:stretch>
            <a:fillRect/>
          </a:stretch>
        </p:blipFill>
        <p:spPr>
          <a:xfrm>
            <a:off x="1123122" y="1412702"/>
            <a:ext cx="8855765" cy="4764261"/>
          </a:xfrm>
        </p:spPr>
      </p:pic>
      <p:sp>
        <p:nvSpPr>
          <p:cNvPr id="6" name="Slide Number Placeholder 5">
            <a:extLst>
              <a:ext uri="{FF2B5EF4-FFF2-40B4-BE49-F238E27FC236}">
                <a16:creationId xmlns:a16="http://schemas.microsoft.com/office/drawing/2014/main" id="{37136F1B-173B-EEE8-8AD7-208FD3104042}"/>
              </a:ext>
            </a:extLst>
          </p:cNvPr>
          <p:cNvSpPr>
            <a:spLocks noGrp="1"/>
          </p:cNvSpPr>
          <p:nvPr>
            <p:ph type="sldNum" sz="quarter" idx="12"/>
          </p:nvPr>
        </p:nvSpPr>
        <p:spPr/>
        <p:txBody>
          <a:bodyPr/>
          <a:lstStyle/>
          <a:p>
            <a:fld id="{E0B83488-33F8-48D3-9DE3-A02CF67D5E6F}" type="slidenum">
              <a:rPr lang="en-US" smtClean="0"/>
              <a:t>2</a:t>
            </a:fld>
            <a:endParaRPr lang="en-US"/>
          </a:p>
        </p:txBody>
      </p:sp>
    </p:spTree>
    <p:extLst>
      <p:ext uri="{BB962C8B-B14F-4D97-AF65-F5344CB8AC3E}">
        <p14:creationId xmlns:p14="http://schemas.microsoft.com/office/powerpoint/2010/main" val="26974002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06F72-ADFD-296C-A90C-9760E9AE4E29}"/>
              </a:ext>
            </a:extLst>
          </p:cNvPr>
          <p:cNvSpPr>
            <a:spLocks noGrp="1"/>
          </p:cNvSpPr>
          <p:nvPr>
            <p:ph type="title"/>
          </p:nvPr>
        </p:nvSpPr>
        <p:spPr>
          <a:xfrm>
            <a:off x="5001845" y="365126"/>
            <a:ext cx="5603207" cy="1182320"/>
          </a:xfrm>
        </p:spPr>
        <p:txBody>
          <a:bodyPr>
            <a:normAutofit/>
          </a:bodyPr>
          <a:lstStyle/>
          <a:p>
            <a:r>
              <a:rPr lang="en-US" sz="2800" dirty="0">
                <a:latin typeface="Amasis MT Pro Medium" panose="02040604050005020304" pitchFamily="18" charset="0"/>
              </a:rPr>
              <a:t>2022 Domestic GHG-Free Energy </a:t>
            </a:r>
          </a:p>
        </p:txBody>
      </p:sp>
      <p:sp>
        <p:nvSpPr>
          <p:cNvPr id="4" name="Rectangle 1">
            <a:extLst>
              <a:ext uri="{FF2B5EF4-FFF2-40B4-BE49-F238E27FC236}">
                <a16:creationId xmlns:a16="http://schemas.microsoft.com/office/drawing/2014/main" id="{017D7902-37D2-0746-424B-1562C6047A2F}"/>
              </a:ext>
            </a:extLst>
          </p:cNvPr>
          <p:cNvSpPr>
            <a:spLocks noChangeArrowheads="1"/>
          </p:cNvSpPr>
          <p:nvPr/>
        </p:nvSpPr>
        <p:spPr bwMode="auto">
          <a:xfrm>
            <a:off x="3399692" y="-18167128"/>
            <a:ext cx="562708" cy="3604063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1" i="0" u="none" strike="noStrike" cap="none" normalizeH="0" baseline="0" dirty="0">
                <a:ln>
                  <a:noFill/>
                </a:ln>
                <a:solidFill>
                  <a:srgbClr val="292929"/>
                </a:solidFill>
                <a:effectLst/>
                <a:latin typeface="Karla" pitchFamily="2" charset="0"/>
              </a:rPr>
              <a:t>Renewable Energy in the United States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dirty="0">
                <a:ln>
                  <a:noFill/>
                </a:ln>
                <a:solidFill>
                  <a:srgbClr val="127EA8"/>
                </a:solidFill>
                <a:effectLst/>
                <a:latin typeface="Karla" pitchFamily="2" charset="0"/>
                <a:hlinkClick r:id="rId2"/>
              </a:rPr>
              <a:t>Renewable energy generates about 20% of all U.S. electricity</a:t>
            </a:r>
            <a:r>
              <a:rPr kumimoji="0" lang="en-US" altLang="en-US" sz="1300" b="0" i="0" u="none" strike="noStrike" cap="none" normalizeH="0" baseline="0" dirty="0">
                <a:ln>
                  <a:noFill/>
                </a:ln>
                <a:solidFill>
                  <a:srgbClr val="292929"/>
                </a:solidFill>
                <a:effectLst/>
                <a:latin typeface="Karla" pitchFamily="2" charset="0"/>
              </a:rPr>
              <a:t>, and that percentage continues to grow. The following graphic breaks down the shares of total electricity production in 2021 among the types of renewable power:</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292929"/>
                </a:solidFill>
                <a:effectLst/>
                <a:latin typeface="Karla" pitchFamily="2" charset="0"/>
              </a:rPr>
              <a:t>  </a:t>
            </a:r>
            <a:r>
              <a:rPr kumimoji="0" lang="en-US" altLang="en-US" sz="24300" b="0" i="0" u="none" strike="noStrike" cap="none" normalizeH="0" baseline="0" dirty="0">
                <a:ln>
                  <a:noFill/>
                </a:ln>
                <a:solidFill>
                  <a:srgbClr val="292929"/>
                </a:solidFill>
                <a:effectLst/>
                <a:latin typeface="Karla" pitchFamily="2" charset="0"/>
              </a:rPr>
              <a:t>    </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292929"/>
                </a:solidFill>
                <a:effectLst/>
                <a:latin typeface="Karla" pitchFamily="2" charset="0"/>
              </a:rPr>
              <a:t>In 2022, solar and wind energy </a:t>
            </a:r>
            <a:r>
              <a:rPr kumimoji="0" lang="en-US" altLang="en-US" sz="1300" b="1" i="0" u="none" strike="noStrike" cap="none" normalizeH="0" baseline="0" dirty="0">
                <a:ln>
                  <a:noFill/>
                </a:ln>
                <a:solidFill>
                  <a:srgbClr val="127EA8"/>
                </a:solidFill>
                <a:effectLst/>
                <a:latin typeface="Karla" pitchFamily="2" charset="0"/>
                <a:hlinkClick r:id="rId3"/>
              </a:rPr>
              <a:t>are expected to add</a:t>
            </a:r>
            <a:r>
              <a:rPr kumimoji="0" lang="en-US" altLang="en-US" sz="1300" b="0" i="0" u="none" strike="noStrike" cap="none" normalizeH="0" baseline="0" dirty="0">
                <a:ln>
                  <a:noFill/>
                </a:ln>
                <a:solidFill>
                  <a:srgbClr val="292929"/>
                </a:solidFill>
                <a:effectLst/>
                <a:latin typeface="Karla" pitchFamily="2" charset="0"/>
              </a:rPr>
              <a:t> more than 60% of the utility-scale generating</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6146" name="Picture 2" descr="Renewable Energy Share of Total U.S. Electricity Production. 9.2% wind, 6.3% hydropower, 2.8% solar, 1.3% biomass, 0.4% geothermal.">
            <a:extLst>
              <a:ext uri="{FF2B5EF4-FFF2-40B4-BE49-F238E27FC236}">
                <a16:creationId xmlns:a16="http://schemas.microsoft.com/office/drawing/2014/main" id="{0A691F87-BDCA-7FFC-983F-B7D9C55C8F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90840" y="3005444"/>
            <a:ext cx="6155198" cy="3047574"/>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a:extLst>
              <a:ext uri="{FF2B5EF4-FFF2-40B4-BE49-F238E27FC236}">
                <a16:creationId xmlns:a16="http://schemas.microsoft.com/office/drawing/2014/main" id="{6A1BF84B-55D6-4CFE-7156-DA3431F0848E}"/>
              </a:ext>
            </a:extLst>
          </p:cNvPr>
          <p:cNvSpPr>
            <a:spLocks noGrp="1"/>
          </p:cNvSpPr>
          <p:nvPr>
            <p:ph idx="1"/>
          </p:nvPr>
        </p:nvSpPr>
        <p:spPr>
          <a:xfrm>
            <a:off x="838200" y="1825625"/>
            <a:ext cx="10515600" cy="4351338"/>
          </a:xfrm>
        </p:spPr>
        <p:txBody>
          <a:bodyPr/>
          <a:lstStyle/>
          <a:p>
            <a:r>
              <a:rPr lang="en-US" sz="2400" dirty="0">
                <a:effectLst/>
                <a:latin typeface="Amasis MT Pro Medium" panose="02040604050005020304" pitchFamily="18" charset="0"/>
                <a:ea typeface="Calibri" panose="020F0502020204030204" pitchFamily="34" charset="0"/>
              </a:rPr>
              <a:t>Commercial nuclear power contributes 20% of the total 2022 US power mix and provides 56% of the GHG-free power in the US</a:t>
            </a:r>
          </a:p>
          <a:p>
            <a:r>
              <a:rPr lang="en-US" sz="2400" dirty="0">
                <a:latin typeface="Amasis MT Pro Medium" panose="02040604050005020304" pitchFamily="18" charset="0"/>
                <a:ea typeface="Calibri" panose="020F0502020204030204" pitchFamily="34" charset="0"/>
              </a:rPr>
              <a:t>Renewable Energy also contributed to total Domestic Energy 2022:</a:t>
            </a:r>
            <a:endParaRPr lang="en-US" sz="2400" dirty="0">
              <a:effectLst/>
              <a:latin typeface="Amasis MT Pro Medium" panose="02040604050005020304" pitchFamily="18" charset="0"/>
              <a:ea typeface="Calibri" panose="020F0502020204030204" pitchFamily="34" charset="0"/>
            </a:endParaRPr>
          </a:p>
          <a:p>
            <a:endParaRPr lang="en-US" dirty="0"/>
          </a:p>
        </p:txBody>
      </p:sp>
      <p:pic>
        <p:nvPicPr>
          <p:cNvPr id="8" name="Picture 7" descr="Logo, company name&#10;&#10;Description automatically generated">
            <a:extLst>
              <a:ext uri="{FF2B5EF4-FFF2-40B4-BE49-F238E27FC236}">
                <a16:creationId xmlns:a16="http://schemas.microsoft.com/office/drawing/2014/main" id="{C223B7E6-B95D-B53F-687A-A744036E5D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5548" y="268160"/>
            <a:ext cx="4025561" cy="764857"/>
          </a:xfrm>
          <a:prstGeom prst="rect">
            <a:avLst/>
          </a:prstGeom>
        </p:spPr>
      </p:pic>
      <p:sp>
        <p:nvSpPr>
          <p:cNvPr id="9" name="Slide Number Placeholder 8">
            <a:extLst>
              <a:ext uri="{FF2B5EF4-FFF2-40B4-BE49-F238E27FC236}">
                <a16:creationId xmlns:a16="http://schemas.microsoft.com/office/drawing/2014/main" id="{B3E3DCC4-DDEA-D5E1-57DB-8E869F73FF32}"/>
              </a:ext>
            </a:extLst>
          </p:cNvPr>
          <p:cNvSpPr>
            <a:spLocks noGrp="1"/>
          </p:cNvSpPr>
          <p:nvPr>
            <p:ph type="sldNum" sz="quarter" idx="12"/>
          </p:nvPr>
        </p:nvSpPr>
        <p:spPr/>
        <p:txBody>
          <a:bodyPr/>
          <a:lstStyle/>
          <a:p>
            <a:fld id="{E0B83488-33F8-48D3-9DE3-A02CF67D5E6F}" type="slidenum">
              <a:rPr lang="en-US" smtClean="0"/>
              <a:t>3</a:t>
            </a:fld>
            <a:endParaRPr lang="en-US"/>
          </a:p>
        </p:txBody>
      </p:sp>
    </p:spTree>
    <p:extLst>
      <p:ext uri="{BB962C8B-B14F-4D97-AF65-F5344CB8AC3E}">
        <p14:creationId xmlns:p14="http://schemas.microsoft.com/office/powerpoint/2010/main" val="29069602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4F732-1B5F-31BC-A586-81A337B7C676}"/>
              </a:ext>
            </a:extLst>
          </p:cNvPr>
          <p:cNvSpPr>
            <a:spLocks noGrp="1"/>
          </p:cNvSpPr>
          <p:nvPr>
            <p:ph type="title"/>
          </p:nvPr>
        </p:nvSpPr>
        <p:spPr/>
        <p:txBody>
          <a:bodyPr>
            <a:normAutofit fontScale="90000"/>
          </a:bodyPr>
          <a:lstStyle/>
          <a:p>
            <a:pPr algn="ctr"/>
            <a:r>
              <a:rPr lang="en-US" dirty="0">
                <a:latin typeface="Amasis MT Pro Medium" panose="02040604050005020304" pitchFamily="18" charset="0"/>
              </a:rPr>
              <a:t>Domestic &amp; International GHG-free Sources</a:t>
            </a:r>
            <a:br>
              <a:rPr lang="en-US" dirty="0">
                <a:latin typeface="Amasis MT Pro Medium" panose="02040604050005020304" pitchFamily="18" charset="0"/>
              </a:rPr>
            </a:br>
            <a:r>
              <a:rPr lang="en-US" dirty="0">
                <a:latin typeface="Amasis MT Pro Medium" panose="02040604050005020304" pitchFamily="18" charset="0"/>
              </a:rPr>
              <a:t>(Nuclear Costs)</a:t>
            </a:r>
          </a:p>
        </p:txBody>
      </p:sp>
      <p:pic>
        <p:nvPicPr>
          <p:cNvPr id="4" name="Content Placeholder 3" descr="A picture containing text, screenshot, font, number&#10;&#10;Description automatically generated">
            <a:hlinkClick r:id="rId2" tgtFrame="&quot;_blank&quot;"/>
            <a:extLst>
              <a:ext uri="{FF2B5EF4-FFF2-40B4-BE49-F238E27FC236}">
                <a16:creationId xmlns:a16="http://schemas.microsoft.com/office/drawing/2014/main" id="{4F4D6F7C-D9D8-1F53-0B9C-FB5A4971DDAB}"/>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002372" y="1825625"/>
            <a:ext cx="8187255" cy="4351338"/>
          </a:xfrm>
          <a:prstGeom prst="rect">
            <a:avLst/>
          </a:prstGeom>
          <a:noFill/>
          <a:ln>
            <a:noFill/>
          </a:ln>
        </p:spPr>
      </p:pic>
      <p:sp>
        <p:nvSpPr>
          <p:cNvPr id="5" name="Slide Number Placeholder 4">
            <a:extLst>
              <a:ext uri="{FF2B5EF4-FFF2-40B4-BE49-F238E27FC236}">
                <a16:creationId xmlns:a16="http://schemas.microsoft.com/office/drawing/2014/main" id="{8E7452FA-BE2E-27AA-AA74-B3D92BFAA30A}"/>
              </a:ext>
            </a:extLst>
          </p:cNvPr>
          <p:cNvSpPr>
            <a:spLocks noGrp="1"/>
          </p:cNvSpPr>
          <p:nvPr>
            <p:ph type="sldNum" sz="quarter" idx="12"/>
          </p:nvPr>
        </p:nvSpPr>
        <p:spPr/>
        <p:txBody>
          <a:bodyPr/>
          <a:lstStyle/>
          <a:p>
            <a:fld id="{E0B83488-33F8-48D3-9DE3-A02CF67D5E6F}" type="slidenum">
              <a:rPr lang="en-US" smtClean="0"/>
              <a:t>4</a:t>
            </a:fld>
            <a:endParaRPr lang="en-US"/>
          </a:p>
        </p:txBody>
      </p:sp>
    </p:spTree>
    <p:extLst>
      <p:ext uri="{BB962C8B-B14F-4D97-AF65-F5344CB8AC3E}">
        <p14:creationId xmlns:p14="http://schemas.microsoft.com/office/powerpoint/2010/main" val="21140881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375AC-1863-749F-9534-717FB602981F}"/>
              </a:ext>
            </a:extLst>
          </p:cNvPr>
          <p:cNvSpPr>
            <a:spLocks noGrp="1"/>
          </p:cNvSpPr>
          <p:nvPr>
            <p:ph type="title"/>
          </p:nvPr>
        </p:nvSpPr>
        <p:spPr/>
        <p:txBody>
          <a:bodyPr/>
          <a:lstStyle/>
          <a:p>
            <a:pPr algn="ctr"/>
            <a:r>
              <a:rPr lang="en-US" dirty="0">
                <a:latin typeface="Amasis MT Pro Medium" panose="02040604050005020304" pitchFamily="18" charset="0"/>
              </a:rPr>
              <a:t>Grid-Level Cost Comparison for </a:t>
            </a:r>
            <a:br>
              <a:rPr lang="en-US" dirty="0">
                <a:latin typeface="Amasis MT Pro Medium" panose="02040604050005020304" pitchFamily="18" charset="0"/>
              </a:rPr>
            </a:br>
            <a:r>
              <a:rPr lang="en-US" dirty="0">
                <a:latin typeface="Amasis MT Pro Medium" panose="02040604050005020304" pitchFamily="18" charset="0"/>
              </a:rPr>
              <a:t>Energy Sources</a:t>
            </a:r>
          </a:p>
        </p:txBody>
      </p:sp>
      <p:pic>
        <p:nvPicPr>
          <p:cNvPr id="4" name="Content Placeholder 3" descr="A picture containing text, screenshot, number, font&#10;&#10;Description automatically generated">
            <a:hlinkClick r:id="rId2" tgtFrame="&quot;_blank&quot;"/>
            <a:extLst>
              <a:ext uri="{FF2B5EF4-FFF2-40B4-BE49-F238E27FC236}">
                <a16:creationId xmlns:a16="http://schemas.microsoft.com/office/drawing/2014/main" id="{89C54CF6-E26D-56C5-A974-FC84EFCC6FCE}"/>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765621" y="1825625"/>
            <a:ext cx="6660757" cy="4351338"/>
          </a:xfrm>
          <a:prstGeom prst="rect">
            <a:avLst/>
          </a:prstGeom>
          <a:noFill/>
          <a:ln>
            <a:noFill/>
          </a:ln>
        </p:spPr>
      </p:pic>
      <p:sp>
        <p:nvSpPr>
          <p:cNvPr id="5" name="Slide Number Placeholder 4">
            <a:extLst>
              <a:ext uri="{FF2B5EF4-FFF2-40B4-BE49-F238E27FC236}">
                <a16:creationId xmlns:a16="http://schemas.microsoft.com/office/drawing/2014/main" id="{95F15CAC-31C6-185E-C3DF-4702C7DD0098}"/>
              </a:ext>
            </a:extLst>
          </p:cNvPr>
          <p:cNvSpPr>
            <a:spLocks noGrp="1"/>
          </p:cNvSpPr>
          <p:nvPr>
            <p:ph type="sldNum" sz="quarter" idx="12"/>
          </p:nvPr>
        </p:nvSpPr>
        <p:spPr/>
        <p:txBody>
          <a:bodyPr/>
          <a:lstStyle/>
          <a:p>
            <a:fld id="{E0B83488-33F8-48D3-9DE3-A02CF67D5E6F}" type="slidenum">
              <a:rPr lang="en-US" smtClean="0"/>
              <a:t>5</a:t>
            </a:fld>
            <a:endParaRPr lang="en-US"/>
          </a:p>
        </p:txBody>
      </p:sp>
    </p:spTree>
    <p:extLst>
      <p:ext uri="{BB962C8B-B14F-4D97-AF65-F5344CB8AC3E}">
        <p14:creationId xmlns:p14="http://schemas.microsoft.com/office/powerpoint/2010/main" val="12071841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4" name="Rectangle 1033">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D01D52-C943-050A-5DA4-0AAA53B26D6C}"/>
              </a:ext>
            </a:extLst>
          </p:cNvPr>
          <p:cNvSpPr>
            <a:spLocks noGrp="1"/>
          </p:cNvSpPr>
          <p:nvPr>
            <p:ph type="title"/>
          </p:nvPr>
        </p:nvSpPr>
        <p:spPr>
          <a:xfrm>
            <a:off x="630936" y="639520"/>
            <a:ext cx="9304916" cy="1719072"/>
          </a:xfrm>
        </p:spPr>
        <p:txBody>
          <a:bodyPr anchor="b">
            <a:normAutofit/>
          </a:bodyPr>
          <a:lstStyle/>
          <a:p>
            <a:pPr algn="ctr"/>
            <a:r>
              <a:rPr lang="en-US" sz="3800" dirty="0">
                <a:latin typeface="Amasis MT Pro Medium" panose="02040604050005020304" pitchFamily="18" charset="0"/>
              </a:rPr>
              <a:t>Global Nuclear Power (wna.org)</a:t>
            </a:r>
          </a:p>
        </p:txBody>
      </p:sp>
      <p:sp>
        <p:nvSpPr>
          <p:cNvPr id="1036"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64DD542-3A74-921A-8DBF-1A498143DFD0}"/>
              </a:ext>
            </a:extLst>
          </p:cNvPr>
          <p:cNvSpPr>
            <a:spLocks noGrp="1"/>
          </p:cNvSpPr>
          <p:nvPr>
            <p:ph idx="1"/>
          </p:nvPr>
        </p:nvSpPr>
        <p:spPr>
          <a:xfrm>
            <a:off x="630935" y="2807208"/>
            <a:ext cx="10426705" cy="3410712"/>
          </a:xfrm>
        </p:spPr>
        <p:txBody>
          <a:bodyPr anchor="t">
            <a:normAutofit lnSpcReduction="10000"/>
          </a:bodyPr>
          <a:lstStyle/>
          <a:p>
            <a:pPr eaLnBrk="0" fontAlgn="base" hangingPunct="0">
              <a:spcBef>
                <a:spcPct val="0"/>
              </a:spcBef>
              <a:spcAft>
                <a:spcPts val="600"/>
              </a:spcAft>
            </a:pPr>
            <a:r>
              <a:rPr kumimoji="0" lang="en-US" altLang="en-US" sz="2600" b="0" i="0" u="none" strike="noStrike" cap="none" normalizeH="0" baseline="0" dirty="0">
                <a:ln>
                  <a:noFill/>
                </a:ln>
                <a:effectLst/>
                <a:latin typeface="Amasis MT Pro Medium" panose="02040604050005020304" pitchFamily="18" charset="0"/>
              </a:rPr>
              <a:t>In 2022 </a:t>
            </a:r>
            <a:r>
              <a:rPr lang="en-US" altLang="en-US" sz="2600" dirty="0">
                <a:latin typeface="Amasis MT Pro Medium" panose="02040604050005020304" pitchFamily="18" charset="0"/>
              </a:rPr>
              <a:t>440 </a:t>
            </a:r>
            <a:r>
              <a:rPr kumimoji="0" lang="en-US" altLang="en-US" sz="2600" b="0" i="0" u="none" strike="noStrike" cap="none" normalizeH="0" baseline="0" dirty="0">
                <a:ln>
                  <a:noFill/>
                </a:ln>
                <a:effectLst/>
                <a:latin typeface="Amasis MT Pro Medium" panose="02040604050005020304" pitchFamily="18" charset="0"/>
              </a:rPr>
              <a:t>nuclear plants supplied 2545 TWh of electricity internationally, down from 2653 TWh in 2021</a:t>
            </a:r>
          </a:p>
          <a:p>
            <a:pPr eaLnBrk="0" fontAlgn="base" hangingPunct="0">
              <a:spcBef>
                <a:spcPct val="0"/>
              </a:spcBef>
              <a:spcAft>
                <a:spcPts val="600"/>
              </a:spcAft>
            </a:pPr>
            <a:endParaRPr lang="en-US" altLang="en-US" sz="2600" dirty="0">
              <a:latin typeface="Amasis MT Pro Medium" panose="02040604050005020304" pitchFamily="18" charset="0"/>
            </a:endParaRPr>
          </a:p>
          <a:p>
            <a:pPr eaLnBrk="0" fontAlgn="base" hangingPunct="0">
              <a:spcBef>
                <a:spcPct val="0"/>
              </a:spcBef>
              <a:spcAft>
                <a:spcPts val="600"/>
              </a:spcAft>
            </a:pPr>
            <a:r>
              <a:rPr lang="en-US" sz="2600" b="1" kern="0" dirty="0">
                <a:solidFill>
                  <a:srgbClr val="FF0000"/>
                </a:solidFill>
                <a:effectLst/>
                <a:latin typeface="Amasis MT Pro Medium" panose="02040604050005020304" pitchFamily="18" charset="0"/>
                <a:ea typeface="Times New Roman" panose="02020603050405020304" pitchFamily="18" charset="0"/>
                <a:cs typeface="Times New Roman" panose="02020603050405020304" pitchFamily="18" charset="0"/>
              </a:rPr>
              <a:t>UN COP28 </a:t>
            </a:r>
            <a:r>
              <a:rPr lang="en-US" sz="2600" b="1" kern="0" dirty="0" err="1">
                <a:solidFill>
                  <a:srgbClr val="FF0000"/>
                </a:solidFill>
                <a:effectLst/>
                <a:latin typeface="Amasis MT Pro Medium" panose="02040604050005020304" pitchFamily="18" charset="0"/>
                <a:ea typeface="Times New Roman" panose="02020603050405020304" pitchFamily="18" charset="0"/>
                <a:cs typeface="Times New Roman" panose="02020603050405020304" pitchFamily="18" charset="0"/>
              </a:rPr>
              <a:t>Cimate</a:t>
            </a:r>
            <a:r>
              <a:rPr lang="en-US" sz="2600" b="1" kern="0" dirty="0">
                <a:solidFill>
                  <a:srgbClr val="FF0000"/>
                </a:solidFill>
                <a:effectLst/>
                <a:latin typeface="Amasis MT Pro Medium" panose="02040604050005020304" pitchFamily="18" charset="0"/>
                <a:ea typeface="Times New Roman" panose="02020603050405020304" pitchFamily="18" charset="0"/>
                <a:cs typeface="Times New Roman" panose="02020603050405020304" pitchFamily="18" charset="0"/>
              </a:rPr>
              <a:t> Change </a:t>
            </a:r>
            <a:r>
              <a:rPr lang="en-US" sz="2600" b="1" kern="0" dirty="0">
                <a:solidFill>
                  <a:srgbClr val="FF0000"/>
                </a:solidFill>
                <a:latin typeface="Amasis MT Pro Medium" panose="02040604050005020304" pitchFamily="18" charset="0"/>
                <a:ea typeface="Times New Roman" panose="02020603050405020304" pitchFamily="18" charset="0"/>
                <a:cs typeface="Times New Roman" panose="02020603050405020304" pitchFamily="18" charset="0"/>
              </a:rPr>
              <a:t>C</a:t>
            </a:r>
            <a:r>
              <a:rPr lang="en-US" sz="2600" b="1" kern="0" dirty="0">
                <a:solidFill>
                  <a:srgbClr val="FF0000"/>
                </a:solidFill>
                <a:effectLst/>
                <a:latin typeface="Amasis MT Pro Medium" panose="02040604050005020304" pitchFamily="18" charset="0"/>
                <a:ea typeface="Times New Roman" panose="02020603050405020304" pitchFamily="18" charset="0"/>
                <a:cs typeface="Times New Roman" panose="02020603050405020304" pitchFamily="18" charset="0"/>
              </a:rPr>
              <a:t>onference:</a:t>
            </a:r>
            <a:r>
              <a:rPr lang="en-US" sz="2600" b="1" kern="0" dirty="0">
                <a:solidFill>
                  <a:srgbClr val="FF0000"/>
                </a:solidFill>
                <a:latin typeface="Amasis MT Pro Medium" panose="02040604050005020304" pitchFamily="18" charset="0"/>
                <a:ea typeface="Times New Roman" panose="02020603050405020304" pitchFamily="18" charset="0"/>
                <a:cs typeface="Times New Roman" panose="02020603050405020304" pitchFamily="18" charset="0"/>
              </a:rPr>
              <a:t> </a:t>
            </a:r>
            <a:r>
              <a:rPr lang="en-US" sz="2600" b="1" kern="0" dirty="0">
                <a:effectLst/>
                <a:latin typeface="Amasis MT Pro Medium" panose="02040604050005020304" pitchFamily="18" charset="0"/>
                <a:ea typeface="Times New Roman" panose="02020603050405020304" pitchFamily="18" charset="0"/>
                <a:cs typeface="Times New Roman" panose="02020603050405020304" pitchFamily="18" charset="0"/>
              </a:rPr>
              <a:t>22 countries have signed up to the goal of tripling global nuclear energy capacity by 2050, </a:t>
            </a:r>
            <a:r>
              <a:rPr lang="en-US" sz="2600" kern="0" dirty="0">
                <a:effectLst/>
                <a:latin typeface="Amasis MT Pro Medium" panose="02040604050005020304" pitchFamily="18" charset="0"/>
                <a:ea typeface="Times New Roman" panose="02020603050405020304" pitchFamily="18" charset="0"/>
              </a:rPr>
              <a:t>to achieve "global net-zero greenhouse gas/carbon neutrality by or around mid-century and in keeping a 1.5 degrees </a:t>
            </a:r>
            <a:r>
              <a:rPr lang="en-US" sz="2600" kern="0" dirty="0" err="1">
                <a:effectLst/>
                <a:latin typeface="Amasis MT Pro Medium" panose="02040604050005020304" pitchFamily="18" charset="0"/>
                <a:ea typeface="Times New Roman" panose="02020603050405020304" pitchFamily="18" charset="0"/>
              </a:rPr>
              <a:t>celsius</a:t>
            </a:r>
            <a:r>
              <a:rPr lang="en-US" sz="2600" kern="0" dirty="0">
                <a:effectLst/>
                <a:latin typeface="Amasis MT Pro Medium" panose="02040604050005020304" pitchFamily="18" charset="0"/>
                <a:ea typeface="Times New Roman" panose="02020603050405020304" pitchFamily="18" charset="0"/>
              </a:rPr>
              <a:t> limit on temperature rise within reach". </a:t>
            </a:r>
            <a:endParaRPr kumimoji="0" lang="en-US" altLang="en-US" sz="2600" b="0" i="0" u="none" strike="noStrike" cap="none" normalizeH="0" baseline="0" dirty="0">
              <a:ln>
                <a:noFill/>
              </a:ln>
              <a:effectLst/>
              <a:latin typeface="Amasis MT Pro Medium" panose="02040604050005020304" pitchFamily="18" charset="0"/>
            </a:endParaRPr>
          </a:p>
          <a:p>
            <a:pPr marL="0" marR="0" lvl="0" indent="0" defTabSz="914400" rtl="0" eaLnBrk="0" fontAlgn="base" latinLnBrk="0" hangingPunct="0">
              <a:spcBef>
                <a:spcPct val="0"/>
              </a:spcBef>
              <a:spcAft>
                <a:spcPts val="600"/>
              </a:spcAft>
              <a:buClrTx/>
              <a:buSzTx/>
              <a:buFontTx/>
              <a:buNone/>
              <a:tabLst/>
            </a:pPr>
            <a:r>
              <a:rPr kumimoji="0" lang="en-US" altLang="en-US" sz="2200" b="0" i="0" u="none" strike="noStrike" cap="none" normalizeH="0" baseline="0" dirty="0">
                <a:ln>
                  <a:noFill/>
                </a:ln>
                <a:effectLst/>
                <a:latin typeface="Roboto" panose="02000000000000000000" pitchFamily="2" charset="0"/>
              </a:rPr>
              <a:t>         </a:t>
            </a:r>
            <a:endParaRPr kumimoji="0" lang="en-US" altLang="en-US" sz="2200" b="0" i="0" u="none" strike="noStrike" cap="none" normalizeH="0" baseline="0" dirty="0">
              <a:ln>
                <a:noFill/>
              </a:ln>
              <a:effectLst/>
              <a:latin typeface="Arial" panose="020B0604020202020204" pitchFamily="34" charset="0"/>
            </a:endParaRPr>
          </a:p>
        </p:txBody>
      </p:sp>
      <p:sp>
        <p:nvSpPr>
          <p:cNvPr id="6" name="Slide Number Placeholder 5">
            <a:extLst>
              <a:ext uri="{FF2B5EF4-FFF2-40B4-BE49-F238E27FC236}">
                <a16:creationId xmlns:a16="http://schemas.microsoft.com/office/drawing/2014/main" id="{A077A055-3491-5B0D-A0C6-5B301D981999}"/>
              </a:ext>
            </a:extLst>
          </p:cNvPr>
          <p:cNvSpPr>
            <a:spLocks noGrp="1"/>
          </p:cNvSpPr>
          <p:nvPr>
            <p:ph type="sldNum" sz="quarter" idx="12"/>
          </p:nvPr>
        </p:nvSpPr>
        <p:spPr/>
        <p:txBody>
          <a:bodyPr/>
          <a:lstStyle/>
          <a:p>
            <a:fld id="{E0B83488-33F8-48D3-9DE3-A02CF67D5E6F}" type="slidenum">
              <a:rPr lang="en-US" smtClean="0"/>
              <a:t>6</a:t>
            </a:fld>
            <a:endParaRPr lang="en-US"/>
          </a:p>
        </p:txBody>
      </p:sp>
    </p:spTree>
    <p:extLst>
      <p:ext uri="{BB962C8B-B14F-4D97-AF65-F5344CB8AC3E}">
        <p14:creationId xmlns:p14="http://schemas.microsoft.com/office/powerpoint/2010/main" val="14464627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80ADC-B4DE-32A5-C576-8BD3800E2BE1}"/>
              </a:ext>
            </a:extLst>
          </p:cNvPr>
          <p:cNvSpPr>
            <a:spLocks noGrp="1"/>
          </p:cNvSpPr>
          <p:nvPr>
            <p:ph type="title"/>
          </p:nvPr>
        </p:nvSpPr>
        <p:spPr/>
        <p:txBody>
          <a:bodyPr>
            <a:normAutofit/>
          </a:bodyPr>
          <a:lstStyle/>
          <a:p>
            <a:r>
              <a:rPr lang="en-US" sz="4000" dirty="0">
                <a:latin typeface="Amasis MT Pro Medium" panose="02040604050005020304" pitchFamily="18" charset="0"/>
              </a:rPr>
              <a:t>GHG-Free Capacity Factor &amp; Distribution</a:t>
            </a:r>
          </a:p>
        </p:txBody>
      </p:sp>
      <p:sp>
        <p:nvSpPr>
          <p:cNvPr id="3" name="Content Placeholder 2">
            <a:extLst>
              <a:ext uri="{FF2B5EF4-FFF2-40B4-BE49-F238E27FC236}">
                <a16:creationId xmlns:a16="http://schemas.microsoft.com/office/drawing/2014/main" id="{5706E95D-02B2-DF75-CDD9-889DB87E9A8F}"/>
              </a:ext>
            </a:extLst>
          </p:cNvPr>
          <p:cNvSpPr>
            <a:spLocks noGrp="1"/>
          </p:cNvSpPr>
          <p:nvPr>
            <p:ph idx="1"/>
          </p:nvPr>
        </p:nvSpPr>
        <p:spPr/>
        <p:txBody>
          <a:bodyPr/>
          <a:lstStyle/>
          <a:p>
            <a:r>
              <a:rPr lang="en-US" sz="1800" b="1" kern="0" dirty="0">
                <a:solidFill>
                  <a:srgbClr val="000000"/>
                </a:solidFill>
                <a:effectLst/>
                <a:latin typeface="Times New Roman" panose="02020603050405020304" pitchFamily="18" charset="0"/>
                <a:ea typeface="Times New Roman" panose="02020603050405020304" pitchFamily="18" charset="0"/>
              </a:rPr>
              <a:t>Capacity Factor </a:t>
            </a:r>
            <a:r>
              <a:rPr lang="en-US" sz="1800" kern="0" dirty="0">
                <a:solidFill>
                  <a:srgbClr val="000000"/>
                </a:solidFill>
                <a:effectLst/>
                <a:latin typeface="Times New Roman" panose="02020603050405020304" pitchFamily="18" charset="0"/>
                <a:ea typeface="Times New Roman" panose="02020603050405020304" pitchFamily="18" charset="0"/>
              </a:rPr>
              <a:t>is the measure of how often a power plant runs over a specific period of time. It’s expressed as a percentage and calculated by dividing the actual unit electricity output by the maximum possible output.  This ratio is important because it indicates how fully a unit’s capacity is used.  A plant with a capacity factor of 100% is producing power all of the time.  Nuclear plants have had fewer and shorter refueling and maintenance outages and less unplanned outages. </a:t>
            </a:r>
            <a:endParaRPr lang="en-US" dirty="0"/>
          </a:p>
          <a:p>
            <a:endParaRPr lang="en-US" dirty="0"/>
          </a:p>
        </p:txBody>
      </p:sp>
      <p:pic>
        <p:nvPicPr>
          <p:cNvPr id="4" name="Picture 3" descr="Image">
            <a:extLst>
              <a:ext uri="{FF2B5EF4-FFF2-40B4-BE49-F238E27FC236}">
                <a16:creationId xmlns:a16="http://schemas.microsoft.com/office/drawing/2014/main" id="{A86794C0-4084-3D20-8DFA-AAD73A47A89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72369" y="3133975"/>
            <a:ext cx="6119409" cy="3447799"/>
          </a:xfrm>
          <a:prstGeom prst="rect">
            <a:avLst/>
          </a:prstGeom>
          <a:noFill/>
          <a:ln>
            <a:noFill/>
          </a:ln>
        </p:spPr>
      </p:pic>
      <p:sp>
        <p:nvSpPr>
          <p:cNvPr id="5" name="Slide Number Placeholder 4">
            <a:extLst>
              <a:ext uri="{FF2B5EF4-FFF2-40B4-BE49-F238E27FC236}">
                <a16:creationId xmlns:a16="http://schemas.microsoft.com/office/drawing/2014/main" id="{7744E275-FF9D-C1C7-3E97-108DFEA01379}"/>
              </a:ext>
            </a:extLst>
          </p:cNvPr>
          <p:cNvSpPr>
            <a:spLocks noGrp="1"/>
          </p:cNvSpPr>
          <p:nvPr>
            <p:ph type="sldNum" sz="quarter" idx="12"/>
          </p:nvPr>
        </p:nvSpPr>
        <p:spPr/>
        <p:txBody>
          <a:bodyPr/>
          <a:lstStyle/>
          <a:p>
            <a:fld id="{E0B83488-33F8-48D3-9DE3-A02CF67D5E6F}" type="slidenum">
              <a:rPr lang="en-US" smtClean="0"/>
              <a:t>7</a:t>
            </a:fld>
            <a:endParaRPr lang="en-US"/>
          </a:p>
        </p:txBody>
      </p:sp>
    </p:spTree>
    <p:extLst>
      <p:ext uri="{BB962C8B-B14F-4D97-AF65-F5344CB8AC3E}">
        <p14:creationId xmlns:p14="http://schemas.microsoft.com/office/powerpoint/2010/main" val="36376624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67861-CE0F-838B-F12B-8BD9B59BBED0}"/>
              </a:ext>
            </a:extLst>
          </p:cNvPr>
          <p:cNvSpPr>
            <a:spLocks noGrp="1"/>
          </p:cNvSpPr>
          <p:nvPr>
            <p:ph type="title"/>
          </p:nvPr>
        </p:nvSpPr>
        <p:spPr/>
        <p:txBody>
          <a:bodyPr/>
          <a:lstStyle/>
          <a:p>
            <a:pPr algn="ctr"/>
            <a:r>
              <a:rPr lang="en-US" dirty="0">
                <a:latin typeface="Amasis MT Pro Medium" panose="02040604050005020304" pitchFamily="18" charset="0"/>
              </a:rPr>
              <a:t>GHG-Free Capacity Factor &amp; Distribution (cont’d)</a:t>
            </a:r>
          </a:p>
        </p:txBody>
      </p:sp>
      <p:sp>
        <p:nvSpPr>
          <p:cNvPr id="3" name="Content Placeholder 2">
            <a:extLst>
              <a:ext uri="{FF2B5EF4-FFF2-40B4-BE49-F238E27FC236}">
                <a16:creationId xmlns:a16="http://schemas.microsoft.com/office/drawing/2014/main" id="{4E266708-798D-87F0-532F-930A5101AACA}"/>
              </a:ext>
            </a:extLst>
          </p:cNvPr>
          <p:cNvSpPr>
            <a:spLocks noGrp="1"/>
          </p:cNvSpPr>
          <p:nvPr>
            <p:ph idx="1"/>
          </p:nvPr>
        </p:nvSpPr>
        <p:spPr/>
        <p:txBody>
          <a:bodyPr/>
          <a:lstStyle/>
          <a:p>
            <a:r>
              <a:rPr lang="en-US" dirty="0">
                <a:latin typeface="Amasis MT Pro Medium" panose="02040604050005020304" pitchFamily="18" charset="0"/>
              </a:rPr>
              <a:t>Renewable Energy Distribution considerations - Curtailment (Oversupply vs. Congestion)</a:t>
            </a:r>
          </a:p>
          <a:p>
            <a:pPr lvl="1"/>
            <a:r>
              <a:rPr lang="en-US" sz="2800" dirty="0">
                <a:latin typeface="Amasis MT Pro Medium" panose="02040604050005020304" pitchFamily="18" charset="0"/>
              </a:rPr>
              <a:t>Oversupply – </a:t>
            </a:r>
            <a:r>
              <a:rPr lang="en-US" sz="2800" kern="100" dirty="0">
                <a:solidFill>
                  <a:srgbClr val="333333"/>
                </a:solidFill>
                <a:latin typeface="Amasis MT Pro Medium" panose="02040604050005020304" pitchFamily="18" charset="0"/>
                <a:cs typeface="Times New Roman" panose="02020603050405020304" pitchFamily="18" charset="0"/>
              </a:rPr>
              <a:t>W</a:t>
            </a:r>
            <a:r>
              <a:rPr lang="en-US" sz="2800" kern="100" dirty="0">
                <a:solidFill>
                  <a:srgbClr val="333333"/>
                </a:solidFill>
                <a:effectLst/>
                <a:latin typeface="Amasis MT Pro Medium" panose="02040604050005020304" pitchFamily="18" charset="0"/>
                <a:ea typeface="Calibri" panose="020F0502020204030204" pitchFamily="34" charset="0"/>
                <a:cs typeface="Times New Roman" panose="02020603050405020304" pitchFamily="18" charset="0"/>
              </a:rPr>
              <a:t>hen generation exceeds customer electricity demand.</a:t>
            </a:r>
          </a:p>
          <a:p>
            <a:pPr lvl="1"/>
            <a:r>
              <a:rPr lang="en-US" sz="2800" dirty="0">
                <a:latin typeface="Amasis MT Pro Medium" panose="02040604050005020304" pitchFamily="18" charset="0"/>
              </a:rPr>
              <a:t>Congestion – </a:t>
            </a:r>
            <a:r>
              <a:rPr lang="en-US" sz="2800" kern="100" dirty="0">
                <a:solidFill>
                  <a:srgbClr val="333333"/>
                </a:solidFill>
                <a:latin typeface="Amasis MT Pro Medium" panose="02040604050005020304" pitchFamily="18" charset="0"/>
                <a:cs typeface="Times New Roman" panose="02020603050405020304" pitchFamily="18" charset="0"/>
              </a:rPr>
              <a:t>W</a:t>
            </a:r>
            <a:r>
              <a:rPr lang="en-US" sz="2800" kern="100" dirty="0">
                <a:solidFill>
                  <a:srgbClr val="333333"/>
                </a:solidFill>
                <a:effectLst/>
                <a:latin typeface="Amasis MT Pro Medium" panose="02040604050005020304" pitchFamily="18" charset="0"/>
                <a:ea typeface="Calibri" panose="020F0502020204030204" pitchFamily="34" charset="0"/>
                <a:cs typeface="Times New Roman" panose="02020603050405020304" pitchFamily="18" charset="0"/>
              </a:rPr>
              <a:t>hen power lines don’t have enough capacity to deliver available energy</a:t>
            </a:r>
            <a:endParaRPr lang="en-US" sz="2800" dirty="0">
              <a:latin typeface="Amasis MT Pro Medium" panose="02040604050005020304" pitchFamily="18" charset="0"/>
            </a:endParaRPr>
          </a:p>
          <a:p>
            <a:r>
              <a:rPr lang="en-US" dirty="0">
                <a:latin typeface="Amasis MT Pro Medium" panose="02040604050005020304" pitchFamily="18" charset="0"/>
              </a:rPr>
              <a:t>During 2022 15% of CA Renewable Power (Solar &amp; Wind) was curtailed  </a:t>
            </a:r>
            <a:r>
              <a:rPr lang="en-US" b="1" kern="100" dirty="0">
                <a:solidFill>
                  <a:srgbClr val="999999"/>
                </a:solidFill>
                <a:effectLst/>
                <a:latin typeface="Amasis MT Pro Medium" panose="02040604050005020304" pitchFamily="18" charset="0"/>
                <a:ea typeface="Calibri" panose="020F0502020204030204" pitchFamily="34" charset="0"/>
                <a:cs typeface="Times New Roman" panose="02020603050405020304" pitchFamily="18" charset="0"/>
              </a:rPr>
              <a:t>Data source: </a:t>
            </a:r>
            <a:r>
              <a:rPr lang="en-US" u="sng" kern="100" dirty="0">
                <a:solidFill>
                  <a:srgbClr val="007EB5"/>
                </a:solidFill>
                <a:effectLst/>
                <a:latin typeface="Amasis MT Pro Medium" panose="02040604050005020304" pitchFamily="18" charset="0"/>
                <a:ea typeface="Calibri" panose="020F0502020204030204" pitchFamily="34" charset="0"/>
                <a:cs typeface="Times New Roman" panose="02020603050405020304" pitchFamily="18" charset="0"/>
                <a:hlinkClick r:id="rId2"/>
              </a:rPr>
              <a:t>California Independent System Operator</a:t>
            </a:r>
            <a:endParaRPr lang="en-US" kern="100" dirty="0">
              <a:effectLst/>
              <a:latin typeface="Amasis MT Pro Medium" panose="02040604050005020304" pitchFamily="18" charset="0"/>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71545772-52F3-7D22-A9C3-9F82B20702C9}"/>
              </a:ext>
            </a:extLst>
          </p:cNvPr>
          <p:cNvSpPr>
            <a:spLocks noGrp="1"/>
          </p:cNvSpPr>
          <p:nvPr>
            <p:ph type="sldNum" sz="quarter" idx="12"/>
          </p:nvPr>
        </p:nvSpPr>
        <p:spPr/>
        <p:txBody>
          <a:bodyPr/>
          <a:lstStyle/>
          <a:p>
            <a:fld id="{E0B83488-33F8-48D3-9DE3-A02CF67D5E6F}" type="slidenum">
              <a:rPr lang="en-US" smtClean="0"/>
              <a:t>8</a:t>
            </a:fld>
            <a:endParaRPr lang="en-US"/>
          </a:p>
        </p:txBody>
      </p:sp>
    </p:spTree>
    <p:extLst>
      <p:ext uri="{BB962C8B-B14F-4D97-AF65-F5344CB8AC3E}">
        <p14:creationId xmlns:p14="http://schemas.microsoft.com/office/powerpoint/2010/main" val="41667539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2EB5E-9414-F256-CEAA-C33D0AC0FAAD}"/>
              </a:ext>
            </a:extLst>
          </p:cNvPr>
          <p:cNvSpPr>
            <a:spLocks noGrp="1"/>
          </p:cNvSpPr>
          <p:nvPr>
            <p:ph type="title"/>
          </p:nvPr>
        </p:nvSpPr>
        <p:spPr/>
        <p:txBody>
          <a:bodyPr>
            <a:normAutofit/>
          </a:bodyPr>
          <a:lstStyle/>
          <a:p>
            <a:pPr algn="ctr"/>
            <a:r>
              <a:rPr lang="en-US" sz="4000" dirty="0">
                <a:latin typeface="Amasis MT Pro Medium" panose="02040604050005020304" pitchFamily="18" charset="0"/>
              </a:rPr>
              <a:t>Regional Availability &amp; Land Use for </a:t>
            </a:r>
            <a:br>
              <a:rPr lang="en-US" sz="4000" dirty="0">
                <a:latin typeface="Amasis MT Pro Medium" panose="02040604050005020304" pitchFamily="18" charset="0"/>
              </a:rPr>
            </a:br>
            <a:r>
              <a:rPr lang="en-US" sz="4000" dirty="0">
                <a:latin typeface="Amasis MT Pro Medium" panose="02040604050005020304" pitchFamily="18" charset="0"/>
              </a:rPr>
              <a:t>GHG-free Sources (US)</a:t>
            </a:r>
          </a:p>
        </p:txBody>
      </p:sp>
      <p:sp>
        <p:nvSpPr>
          <p:cNvPr id="3" name="Content Placeholder 2">
            <a:extLst>
              <a:ext uri="{FF2B5EF4-FFF2-40B4-BE49-F238E27FC236}">
                <a16:creationId xmlns:a16="http://schemas.microsoft.com/office/drawing/2014/main" id="{8ABE2CFE-F8E8-124A-0CA4-BAD83FBE9A29}"/>
              </a:ext>
            </a:extLst>
          </p:cNvPr>
          <p:cNvSpPr>
            <a:spLocks noGrp="1"/>
          </p:cNvSpPr>
          <p:nvPr>
            <p:ph idx="1"/>
          </p:nvPr>
        </p:nvSpPr>
        <p:spPr/>
        <p:txBody>
          <a:bodyPr/>
          <a:lstStyle/>
          <a:p>
            <a:r>
              <a:rPr lang="en-US" b="0" i="0" dirty="0">
                <a:solidFill>
                  <a:srgbClr val="292929"/>
                </a:solidFill>
                <a:effectLst/>
                <a:latin typeface="Amasis MT Pro Medium" panose="02040604050005020304" pitchFamily="18" charset="0"/>
              </a:rPr>
              <a:t>Hydropower</a:t>
            </a:r>
            <a:r>
              <a:rPr lang="en-US" sz="2400" b="0" i="0" dirty="0">
                <a:solidFill>
                  <a:srgbClr val="292929"/>
                </a:solidFill>
                <a:effectLst/>
                <a:latin typeface="Amasis MT Pro Medium" panose="02040604050005020304" pitchFamily="18" charset="0"/>
              </a:rPr>
              <a:t> </a:t>
            </a:r>
            <a:r>
              <a:rPr lang="en-US" sz="2400" b="1" i="0" u="none" strike="noStrike" dirty="0">
                <a:solidFill>
                  <a:srgbClr val="127EA8"/>
                </a:solidFill>
                <a:effectLst/>
                <a:latin typeface="Amasis MT Pro Medium" panose="02040604050005020304" pitchFamily="18" charset="0"/>
                <a:hlinkClick r:id="rId2"/>
              </a:rPr>
              <a:t>currently accounts</a:t>
            </a:r>
            <a:r>
              <a:rPr lang="en-US" sz="2400" b="0" i="0" dirty="0">
                <a:solidFill>
                  <a:srgbClr val="292929"/>
                </a:solidFill>
                <a:effectLst/>
                <a:latin typeface="Amasis MT Pro Medium" panose="02040604050005020304" pitchFamily="18" charset="0"/>
              </a:rPr>
              <a:t> for 28.7% of total U.S. renewable electricity generation and about 6.2% of total U.S. electricity generation.  </a:t>
            </a:r>
          </a:p>
          <a:p>
            <a:endParaRPr lang="en-US" b="0" i="0" dirty="0">
              <a:solidFill>
                <a:srgbClr val="292929"/>
              </a:solidFill>
              <a:effectLst/>
              <a:latin typeface="Amasis MT Pro Medium" panose="02040604050005020304" pitchFamily="18" charset="0"/>
            </a:endParaRPr>
          </a:p>
          <a:p>
            <a:endParaRPr lang="en-US" dirty="0"/>
          </a:p>
        </p:txBody>
      </p:sp>
      <p:sp>
        <p:nvSpPr>
          <p:cNvPr id="5" name="Slide Number Placeholder 4">
            <a:extLst>
              <a:ext uri="{FF2B5EF4-FFF2-40B4-BE49-F238E27FC236}">
                <a16:creationId xmlns:a16="http://schemas.microsoft.com/office/drawing/2014/main" id="{20F789C8-61AD-AFB1-003A-E134A83642BB}"/>
              </a:ext>
            </a:extLst>
          </p:cNvPr>
          <p:cNvSpPr>
            <a:spLocks noGrp="1"/>
          </p:cNvSpPr>
          <p:nvPr>
            <p:ph type="sldNum" sz="quarter" idx="12"/>
          </p:nvPr>
        </p:nvSpPr>
        <p:spPr/>
        <p:txBody>
          <a:bodyPr/>
          <a:lstStyle/>
          <a:p>
            <a:fld id="{E0B83488-33F8-48D3-9DE3-A02CF67D5E6F}" type="slidenum">
              <a:rPr lang="en-US" smtClean="0"/>
              <a:t>9</a:t>
            </a:fld>
            <a:endParaRPr lang="en-US"/>
          </a:p>
        </p:txBody>
      </p:sp>
      <p:pic>
        <p:nvPicPr>
          <p:cNvPr id="8" name="Picture 7">
            <a:extLst>
              <a:ext uri="{FF2B5EF4-FFF2-40B4-BE49-F238E27FC236}">
                <a16:creationId xmlns:a16="http://schemas.microsoft.com/office/drawing/2014/main" id="{E2B7AF85-AB8F-45AF-0981-B71BFFC5424C}"/>
              </a:ext>
            </a:extLst>
          </p:cNvPr>
          <p:cNvPicPr>
            <a:picLocks noChangeAspect="1"/>
          </p:cNvPicPr>
          <p:nvPr/>
        </p:nvPicPr>
        <p:blipFill>
          <a:blip r:embed="rId3"/>
          <a:stretch>
            <a:fillRect/>
          </a:stretch>
        </p:blipFill>
        <p:spPr>
          <a:xfrm>
            <a:off x="3985591" y="2604053"/>
            <a:ext cx="7792278" cy="3888822"/>
          </a:xfrm>
          <a:prstGeom prst="rect">
            <a:avLst/>
          </a:prstGeom>
        </p:spPr>
      </p:pic>
    </p:spTree>
    <p:extLst>
      <p:ext uri="{BB962C8B-B14F-4D97-AF65-F5344CB8AC3E}">
        <p14:creationId xmlns:p14="http://schemas.microsoft.com/office/powerpoint/2010/main" val="24330030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6272</TotalTime>
  <Words>811</Words>
  <Application>Microsoft Office PowerPoint</Application>
  <PresentationFormat>Widescreen</PresentationFormat>
  <Paragraphs>62</Paragraphs>
  <Slides>14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Amasis MT Pro Medium</vt:lpstr>
      <vt:lpstr>Arial</vt:lpstr>
      <vt:lpstr>Calibri</vt:lpstr>
      <vt:lpstr>Calibri Light</vt:lpstr>
      <vt:lpstr>Graphik</vt:lpstr>
      <vt:lpstr>Karla</vt:lpstr>
      <vt:lpstr>Roboto</vt:lpstr>
      <vt:lpstr>Times New Roman</vt:lpstr>
      <vt:lpstr>Office Theme</vt:lpstr>
      <vt:lpstr>LWVNM Nuclear Issues Education</vt:lpstr>
      <vt:lpstr>Domestic Power Mix (all Sources) www.eia.gov</vt:lpstr>
      <vt:lpstr>2022 Domestic GHG-Free Energy </vt:lpstr>
      <vt:lpstr>Domestic &amp; International GHG-free Sources (Nuclear Costs)</vt:lpstr>
      <vt:lpstr>Grid-Level Cost Comparison for  Energy Sources</vt:lpstr>
      <vt:lpstr>Global Nuclear Power (wna.org)</vt:lpstr>
      <vt:lpstr>GHG-Free Capacity Factor &amp; Distribution</vt:lpstr>
      <vt:lpstr>GHG-Free Capacity Factor &amp; Distribution (cont’d)</vt:lpstr>
      <vt:lpstr>Regional Availability &amp; Land Use for  GHG-free Sources (US)</vt:lpstr>
      <vt:lpstr>Regional Availability (Wind)</vt:lpstr>
      <vt:lpstr>Regional Availability (Solar)</vt:lpstr>
      <vt:lpstr>Renewables – Battery Storage Factors </vt:lpstr>
      <vt:lpstr>Mineral Needs for Energy Sources (IEA)</vt:lpstr>
      <vt:lpstr>Mining for Renewable Energy   | MIT Climate Portal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LWVNM Nuclear Issues Education</dc:title>
  <dc:creator>Karen Douglas</dc:creator>
  <cp:lastModifiedBy>Karen Douglas</cp:lastModifiedBy>
  <cp:revision>89</cp:revision>
  <dcterms:created xsi:type="dcterms:W3CDTF">2023-12-09T17:00:22Z</dcterms:created>
  <dcterms:modified xsi:type="dcterms:W3CDTF">2023-12-14T01:32:26Z</dcterms:modified>
</cp:coreProperties>
</file>