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2"/>
  </p:notesMasterIdLst>
  <p:sldIdLst>
    <p:sldId id="281" r:id="rId6"/>
    <p:sldId id="298" r:id="rId7"/>
    <p:sldId id="258" r:id="rId8"/>
    <p:sldId id="296" r:id="rId9"/>
    <p:sldId id="297" r:id="rId10"/>
    <p:sldId id="263" r:id="rId11"/>
    <p:sldId id="294" r:id="rId12"/>
    <p:sldId id="284" r:id="rId13"/>
    <p:sldId id="282" r:id="rId14"/>
    <p:sldId id="288" r:id="rId15"/>
    <p:sldId id="290" r:id="rId16"/>
    <p:sldId id="291" r:id="rId17"/>
    <p:sldId id="292" r:id="rId18"/>
    <p:sldId id="293" r:id="rId19"/>
    <p:sldId id="280" r:id="rId20"/>
    <p:sldId id="29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EE1840-8723-4B2C-872E-C8A37A6976D7}" v="4" dt="2026-06-05T13:53:14.4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615" autoAdjust="0"/>
  </p:normalViewPr>
  <p:slideViewPr>
    <p:cSldViewPr snapToGrid="0">
      <p:cViewPr varScale="1">
        <p:scale>
          <a:sx n="61" d="100"/>
          <a:sy n="61" d="100"/>
        </p:scale>
        <p:origin x="2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483B4F-26E4-430A-91BF-6D5AAF6D6977}" type="datetimeFigureOut">
              <a:rPr lang="en-US" smtClean="0"/>
              <a:t>6/5/2026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AC86F7-95C1-40D7-9770-C43618A8728D}" type="slidenum">
              <a:rPr lang="en-US" smtClean="0"/>
              <a:t>‹#›</a:t>
            </a:fld>
            <a:endParaRPr lang="en-US" dirty="0"/>
          </a:p>
        </p:txBody>
      </p:sp>
    </p:spTree>
    <p:extLst>
      <p:ext uri="{BB962C8B-B14F-4D97-AF65-F5344CB8AC3E}">
        <p14:creationId xmlns:p14="http://schemas.microsoft.com/office/powerpoint/2010/main" val="1950173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AC86F7-95C1-40D7-9770-C43618A8728D}" type="slidenum">
              <a:rPr lang="en-US" smtClean="0"/>
              <a:t>4</a:t>
            </a:fld>
            <a:endParaRPr lang="en-US" dirty="0"/>
          </a:p>
        </p:txBody>
      </p:sp>
    </p:spTree>
    <p:extLst>
      <p:ext uri="{BB962C8B-B14F-4D97-AF65-F5344CB8AC3E}">
        <p14:creationId xmlns:p14="http://schemas.microsoft.com/office/powerpoint/2010/main" val="3556947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90DE4D-B619-43DC-961A-6AFA8D1CD761}" type="slidenum">
              <a:rPr lang="en-US" smtClean="0"/>
              <a:t>8</a:t>
            </a:fld>
            <a:endParaRPr lang="en-US" dirty="0"/>
          </a:p>
        </p:txBody>
      </p:sp>
    </p:spTree>
    <p:extLst>
      <p:ext uri="{BB962C8B-B14F-4D97-AF65-F5344CB8AC3E}">
        <p14:creationId xmlns:p14="http://schemas.microsoft.com/office/powerpoint/2010/main" val="888171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D30E1-A22C-EDCC-C0E4-D342C7FEDA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F8BB9-8650-386E-1611-FFBBBE4979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02E937-E791-0967-99D5-41FF6973CC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0A243E-ED7A-8199-EDCE-E758CEE4239C}"/>
              </a:ext>
            </a:extLst>
          </p:cNvPr>
          <p:cNvSpPr>
            <a:spLocks noGrp="1"/>
          </p:cNvSpPr>
          <p:nvPr>
            <p:ph type="sldNum" sz="quarter" idx="5"/>
          </p:nvPr>
        </p:nvSpPr>
        <p:spPr/>
        <p:txBody>
          <a:bodyPr/>
          <a:lstStyle/>
          <a:p>
            <a:fld id="{1AA1240F-4854-4F09-91D3-BCBC2CDE1F2C}" type="slidenum">
              <a:rPr lang="en-US" smtClean="0"/>
              <a:t>9</a:t>
            </a:fld>
            <a:endParaRPr lang="en-US" dirty="0"/>
          </a:p>
        </p:txBody>
      </p:sp>
    </p:spTree>
    <p:extLst>
      <p:ext uri="{BB962C8B-B14F-4D97-AF65-F5344CB8AC3E}">
        <p14:creationId xmlns:p14="http://schemas.microsoft.com/office/powerpoint/2010/main" val="796532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A1240F-4854-4F09-91D3-BCBC2CDE1F2C}" type="slidenum">
              <a:rPr lang="en-US" smtClean="0"/>
              <a:t>10</a:t>
            </a:fld>
            <a:endParaRPr lang="en-US" dirty="0"/>
          </a:p>
        </p:txBody>
      </p:sp>
    </p:spTree>
    <p:extLst>
      <p:ext uri="{BB962C8B-B14F-4D97-AF65-F5344CB8AC3E}">
        <p14:creationId xmlns:p14="http://schemas.microsoft.com/office/powerpoint/2010/main" val="945544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9FC4B9-E421-4F25-8D2B-4C07BDB0D0C9}" type="slidenum">
              <a:rPr lang="en-US" smtClean="0"/>
              <a:t>11</a:t>
            </a:fld>
            <a:endParaRPr lang="en-US" dirty="0"/>
          </a:p>
        </p:txBody>
      </p:sp>
    </p:spTree>
    <p:extLst>
      <p:ext uri="{BB962C8B-B14F-4D97-AF65-F5344CB8AC3E}">
        <p14:creationId xmlns:p14="http://schemas.microsoft.com/office/powerpoint/2010/main" val="1111096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9FC4B9-E421-4F25-8D2B-4C07BDB0D0C9}" type="slidenum">
              <a:rPr lang="en-US" smtClean="0"/>
              <a:t>12</a:t>
            </a:fld>
            <a:endParaRPr lang="en-US" dirty="0"/>
          </a:p>
        </p:txBody>
      </p:sp>
    </p:spTree>
    <p:extLst>
      <p:ext uri="{BB962C8B-B14F-4D97-AF65-F5344CB8AC3E}">
        <p14:creationId xmlns:p14="http://schemas.microsoft.com/office/powerpoint/2010/main" val="822671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D737C-41C8-F844-C3BD-98B3F2F53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22CB4-3B13-EB5C-3086-642F3B3612F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DA07100-D0A5-50FE-DD4E-E10E6FA46FF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824A9F5-CFD9-457B-3BD8-1858F6064D52}"/>
              </a:ext>
            </a:extLst>
          </p:cNvPr>
          <p:cNvSpPr>
            <a:spLocks noGrp="1"/>
          </p:cNvSpPr>
          <p:nvPr>
            <p:ph type="sldNum" sz="quarter" idx="5"/>
          </p:nvPr>
        </p:nvSpPr>
        <p:spPr/>
        <p:txBody>
          <a:bodyPr/>
          <a:lstStyle/>
          <a:p>
            <a:fld id="{2C9FC4B9-E421-4F25-8D2B-4C07BDB0D0C9}" type="slidenum">
              <a:rPr lang="en-US" smtClean="0"/>
              <a:t>13</a:t>
            </a:fld>
            <a:endParaRPr lang="en-US" dirty="0"/>
          </a:p>
        </p:txBody>
      </p:sp>
    </p:spTree>
    <p:extLst>
      <p:ext uri="{BB962C8B-B14F-4D97-AF65-F5344CB8AC3E}">
        <p14:creationId xmlns:p14="http://schemas.microsoft.com/office/powerpoint/2010/main" val="1324275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CCE95-FFC5-9A90-4512-857324515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FE838-8E29-B9FA-5A46-DEE76940C88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5DC92AC-F0C2-BA31-8C8D-8F15358F54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2B7E4C-AC18-BA6F-45FF-487B6FD03B8E}"/>
              </a:ext>
            </a:extLst>
          </p:cNvPr>
          <p:cNvSpPr>
            <a:spLocks noGrp="1"/>
          </p:cNvSpPr>
          <p:nvPr>
            <p:ph type="sldNum" sz="quarter" idx="5"/>
          </p:nvPr>
        </p:nvSpPr>
        <p:spPr/>
        <p:txBody>
          <a:bodyPr/>
          <a:lstStyle/>
          <a:p>
            <a:fld id="{2C9FC4B9-E421-4F25-8D2B-4C07BDB0D0C9}" type="slidenum">
              <a:rPr lang="en-US" smtClean="0"/>
              <a:t>14</a:t>
            </a:fld>
            <a:endParaRPr lang="en-US" dirty="0"/>
          </a:p>
        </p:txBody>
      </p:sp>
    </p:spTree>
    <p:extLst>
      <p:ext uri="{BB962C8B-B14F-4D97-AF65-F5344CB8AC3E}">
        <p14:creationId xmlns:p14="http://schemas.microsoft.com/office/powerpoint/2010/main" val="2735942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9FC4B9-E421-4F25-8D2B-4C07BDB0D0C9}" type="slidenum">
              <a:rPr lang="en-US" smtClean="0"/>
              <a:t>15</a:t>
            </a:fld>
            <a:endParaRPr lang="en-US" dirty="0"/>
          </a:p>
        </p:txBody>
      </p:sp>
    </p:spTree>
    <p:extLst>
      <p:ext uri="{BB962C8B-B14F-4D97-AF65-F5344CB8AC3E}">
        <p14:creationId xmlns:p14="http://schemas.microsoft.com/office/powerpoint/2010/main" val="2890212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0F639-7DFA-1E9D-42AB-353ECC17BF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37B997-AD56-2FC0-6AE2-9765D9D079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0D5812-1C17-412D-3429-C8EE9245D37E}"/>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5" name="Footer Placeholder 4">
            <a:extLst>
              <a:ext uri="{FF2B5EF4-FFF2-40B4-BE49-F238E27FC236}">
                <a16:creationId xmlns:a16="http://schemas.microsoft.com/office/drawing/2014/main" id="{6546F3BD-C5B0-6135-6903-0D7D25CAEB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C6AD92-9916-5FD1-A7D3-CA6D8B87C0D1}"/>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3517064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69A26-E5BF-7132-39B3-80C1C500AD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B3B9D2-4E38-F2D4-F93A-952D621BB4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06488C-415D-3A74-8CE5-77A68F7BD30D}"/>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5" name="Footer Placeholder 4">
            <a:extLst>
              <a:ext uri="{FF2B5EF4-FFF2-40B4-BE49-F238E27FC236}">
                <a16:creationId xmlns:a16="http://schemas.microsoft.com/office/drawing/2014/main" id="{D966C021-2014-CA4D-73D3-6D86B2932BB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1900C-E763-06D5-1AC0-6D0BB6D9D245}"/>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1602917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F0D3E0-E3E0-345D-94A6-07C5E5600B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E44040-A3BA-E229-4AB6-F5C598B6AF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895DB-62BA-04AD-E4F9-1D819E5B3C0F}"/>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5" name="Footer Placeholder 4">
            <a:extLst>
              <a:ext uri="{FF2B5EF4-FFF2-40B4-BE49-F238E27FC236}">
                <a16:creationId xmlns:a16="http://schemas.microsoft.com/office/drawing/2014/main" id="{18E25D7B-EF42-35BF-1F03-670E9F4E16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1495CF-44D9-00A7-2D07-D86EB5B12FDD}"/>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3924610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FC65-AAE7-D9A9-0291-843B462B4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3AB1A7-BAB3-71BA-D43E-5DB99835D5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F8EC5C-F4B0-F1E9-798C-927241A8C72D}"/>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5" name="Footer Placeholder 4">
            <a:extLst>
              <a:ext uri="{FF2B5EF4-FFF2-40B4-BE49-F238E27FC236}">
                <a16:creationId xmlns:a16="http://schemas.microsoft.com/office/drawing/2014/main" id="{B3A98C01-C554-5717-56C1-1FF540E3C8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2A5E4B-F31A-5871-9EB2-C2708817841B}"/>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4142181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4E85B-105B-5549-E199-50AA72510F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0BD45D-DE08-CC05-294E-26A3DF688F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E50B36-32DF-6C6A-FF4F-1B9698DBE39F}"/>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5" name="Footer Placeholder 4">
            <a:extLst>
              <a:ext uri="{FF2B5EF4-FFF2-40B4-BE49-F238E27FC236}">
                <a16:creationId xmlns:a16="http://schemas.microsoft.com/office/drawing/2014/main" id="{8E294558-07A6-5E88-897B-12EB1B6E03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8A4538-BB95-3045-5FF3-36DDE32CFBF8}"/>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1970807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7A67-04D8-3CC7-9C6C-03EFB79D31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865E33-8ADA-419A-B771-7791575D32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37FB07-4003-1586-E73F-E483085C2D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5FCDD0-0CA7-E7D5-4DB4-03D7D2C527AB}"/>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6" name="Footer Placeholder 5">
            <a:extLst>
              <a:ext uri="{FF2B5EF4-FFF2-40B4-BE49-F238E27FC236}">
                <a16:creationId xmlns:a16="http://schemas.microsoft.com/office/drawing/2014/main" id="{4510CB40-6887-CEF8-A3BD-B37A707231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924C9F-2E4F-22DC-BF1A-3CB395849125}"/>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114058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0E58A-BD5F-C5A9-32B6-EC8FEB4394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1F5EA4-15FB-598E-514E-8E10A3D2B2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872780-DF99-0455-33BB-803A9636E2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8BB6AD-BB2B-8542-B087-0AC300CAE3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1D1ABE-7856-52A8-3B4B-AFF5E531A3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6CEAA0-7C6F-583E-6CEF-17DE273DD529}"/>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8" name="Footer Placeholder 7">
            <a:extLst>
              <a:ext uri="{FF2B5EF4-FFF2-40B4-BE49-F238E27FC236}">
                <a16:creationId xmlns:a16="http://schemas.microsoft.com/office/drawing/2014/main" id="{CEAB0CE0-8100-BB03-D97A-7F2681C42D2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0168641-0908-5E6E-FBBA-72ED1534B06C}"/>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3363510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A1A8-4B16-BC56-B6DA-791AE8B3D1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13FE5D-5DF0-370B-0394-A054269CB78D}"/>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4" name="Footer Placeholder 3">
            <a:extLst>
              <a:ext uri="{FF2B5EF4-FFF2-40B4-BE49-F238E27FC236}">
                <a16:creationId xmlns:a16="http://schemas.microsoft.com/office/drawing/2014/main" id="{CE515BEE-456E-8D6A-CD3B-208BD8A179B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B9C4882-808F-62B7-4596-330597EFDCB1}"/>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699213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96A349-2553-8A24-E6D8-2D79EA09C676}"/>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3" name="Footer Placeholder 2">
            <a:extLst>
              <a:ext uri="{FF2B5EF4-FFF2-40B4-BE49-F238E27FC236}">
                <a16:creationId xmlns:a16="http://schemas.microsoft.com/office/drawing/2014/main" id="{0378DDD2-8B5A-0D07-30DB-D3C5289D134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DFBB245-BA00-A0C1-4A4F-2C8C27C6935B}"/>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5731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20280-86FC-D2B9-F9B5-ECFD1CE665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377B3B-99D5-4F4D-D379-FECF2E9CF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3AEB66-07E9-6A6E-AF56-6F7A386F0D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11BFC6-D91A-754D-59AF-37C62C347141}"/>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6" name="Footer Placeholder 5">
            <a:extLst>
              <a:ext uri="{FF2B5EF4-FFF2-40B4-BE49-F238E27FC236}">
                <a16:creationId xmlns:a16="http://schemas.microsoft.com/office/drawing/2014/main" id="{41C61741-A39D-A385-BED1-6E992C4427A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10059C8-A9B9-7784-593B-F06ED5558DFE}"/>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1375158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C86A5-CE79-7ECC-65DB-9A397E740D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8CAC80-BEAB-CFE8-E884-F59372FAC2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8474617-DF43-4B52-6756-090579A2E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DD9733-1014-05C8-E5B3-1FDCB3933D8A}"/>
              </a:ext>
            </a:extLst>
          </p:cNvPr>
          <p:cNvSpPr>
            <a:spLocks noGrp="1"/>
          </p:cNvSpPr>
          <p:nvPr>
            <p:ph type="dt" sz="half" idx="10"/>
          </p:nvPr>
        </p:nvSpPr>
        <p:spPr/>
        <p:txBody>
          <a:bodyPr/>
          <a:lstStyle/>
          <a:p>
            <a:fld id="{B9F304FF-11ED-44D1-A805-6409C6833E3B}" type="datetimeFigureOut">
              <a:rPr lang="en-US" smtClean="0"/>
              <a:t>6/5/2026</a:t>
            </a:fld>
            <a:endParaRPr lang="en-US" dirty="0"/>
          </a:p>
        </p:txBody>
      </p:sp>
      <p:sp>
        <p:nvSpPr>
          <p:cNvPr id="6" name="Footer Placeholder 5">
            <a:extLst>
              <a:ext uri="{FF2B5EF4-FFF2-40B4-BE49-F238E27FC236}">
                <a16:creationId xmlns:a16="http://schemas.microsoft.com/office/drawing/2014/main" id="{B08048B6-F535-2CD6-9ADA-1FECE34C3E8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8801A02-BB3E-4E33-5A4C-7D9961B55839}"/>
              </a:ext>
            </a:extLst>
          </p:cNvPr>
          <p:cNvSpPr>
            <a:spLocks noGrp="1"/>
          </p:cNvSpPr>
          <p:nvPr>
            <p:ph type="sldNum" sz="quarter" idx="12"/>
          </p:nvPr>
        </p:nvSpPr>
        <p:spPr/>
        <p:txBody>
          <a:bodyPr/>
          <a:lstStyle/>
          <a:p>
            <a:fld id="{C0233A6B-218D-47A7-BCDB-9F244A90849D}" type="slidenum">
              <a:rPr lang="en-US" smtClean="0"/>
              <a:t>‹#›</a:t>
            </a:fld>
            <a:endParaRPr lang="en-US" dirty="0"/>
          </a:p>
        </p:txBody>
      </p:sp>
    </p:spTree>
    <p:extLst>
      <p:ext uri="{BB962C8B-B14F-4D97-AF65-F5344CB8AC3E}">
        <p14:creationId xmlns:p14="http://schemas.microsoft.com/office/powerpoint/2010/main" val="1486574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680D29-8E3B-DF85-9EBA-A5BFE8961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697E3D-0FF8-C742-AE5D-DF5A62E8A2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ADFC1A-C550-61D6-31E4-0A3FFEA0B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F304FF-11ED-44D1-A805-6409C6833E3B}" type="datetimeFigureOut">
              <a:rPr lang="en-US" smtClean="0"/>
              <a:t>6/5/2026</a:t>
            </a:fld>
            <a:endParaRPr lang="en-US" dirty="0"/>
          </a:p>
        </p:txBody>
      </p:sp>
      <p:sp>
        <p:nvSpPr>
          <p:cNvPr id="5" name="Footer Placeholder 4">
            <a:extLst>
              <a:ext uri="{FF2B5EF4-FFF2-40B4-BE49-F238E27FC236}">
                <a16:creationId xmlns:a16="http://schemas.microsoft.com/office/drawing/2014/main" id="{55558E7A-1723-4D0A-C632-FE8AFA0BBD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FD987CC9-C983-A37A-1BFC-7D0E20DA73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233A6B-218D-47A7-BCDB-9F244A90849D}" type="slidenum">
              <a:rPr lang="en-US" smtClean="0"/>
              <a:t>‹#›</a:t>
            </a:fld>
            <a:endParaRPr lang="en-US" dirty="0"/>
          </a:p>
        </p:txBody>
      </p:sp>
    </p:spTree>
    <p:extLst>
      <p:ext uri="{BB962C8B-B14F-4D97-AF65-F5344CB8AC3E}">
        <p14:creationId xmlns:p14="http://schemas.microsoft.com/office/powerpoint/2010/main" val="3770494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hyperlink" Target="https://www.dws.state.nm.us/Housing"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hyperlink" Target="https://housingnm.org/uploads/documents/New_Mexico_Housing_Strategy_2026_Update.pdf"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685980-A42B-6739-5D1D-76304EF75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62813" y="849750"/>
            <a:ext cx="6858000" cy="5143500"/>
          </a:xfrm>
          <a:prstGeom prst="rect">
            <a:avLst/>
          </a:prstGeom>
        </p:spPr>
      </p:pic>
      <p:sp>
        <p:nvSpPr>
          <p:cNvPr id="10" name="Right Triangle 9">
            <a:extLst>
              <a:ext uri="{FF2B5EF4-FFF2-40B4-BE49-F238E27FC236}">
                <a16:creationId xmlns:a16="http://schemas.microsoft.com/office/drawing/2014/main" id="{ED7C2F92-2355-B3A4-E80F-BB0ACC2DC787}"/>
              </a:ext>
            </a:extLst>
          </p:cNvPr>
          <p:cNvSpPr/>
          <p:nvPr/>
        </p:nvSpPr>
        <p:spPr>
          <a:xfrm>
            <a:off x="0" y="4868427"/>
            <a:ext cx="2240782" cy="1989573"/>
          </a:xfrm>
          <a:prstGeom prst="rtTriangle">
            <a:avLst/>
          </a:prstGeom>
          <a:solidFill>
            <a:srgbClr val="EEB71E"/>
          </a:solidFill>
          <a:ln>
            <a:solidFill>
              <a:srgbClr val="EEB7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3377F3-A541-CC8C-A79A-9BA2C9DDC4E7}"/>
              </a:ext>
            </a:extLst>
          </p:cNvPr>
          <p:cNvSpPr/>
          <p:nvPr/>
        </p:nvSpPr>
        <p:spPr>
          <a:xfrm>
            <a:off x="0" y="3210448"/>
            <a:ext cx="406958" cy="2120202"/>
          </a:xfrm>
          <a:prstGeom prst="rect">
            <a:avLst/>
          </a:prstGeom>
          <a:solidFill>
            <a:srgbClr val="EEB71E"/>
          </a:solidFill>
          <a:ln>
            <a:solidFill>
              <a:srgbClr val="EEB7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Triangle 13">
            <a:extLst>
              <a:ext uri="{FF2B5EF4-FFF2-40B4-BE49-F238E27FC236}">
                <a16:creationId xmlns:a16="http://schemas.microsoft.com/office/drawing/2014/main" id="{B4F4ABBB-13AE-9F82-7220-6CAA92F777E6}"/>
              </a:ext>
            </a:extLst>
          </p:cNvPr>
          <p:cNvSpPr/>
          <p:nvPr/>
        </p:nvSpPr>
        <p:spPr>
          <a:xfrm rot="10800000">
            <a:off x="9794862" y="0"/>
            <a:ext cx="2393183" cy="1735016"/>
          </a:xfrm>
          <a:prstGeom prst="rtTriangle">
            <a:avLst/>
          </a:prstGeom>
          <a:solidFill>
            <a:srgbClr val="188EA2"/>
          </a:solidFill>
          <a:ln>
            <a:solidFill>
              <a:srgbClr val="188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1246B5D5-967D-4F9A-A35C-B2FEB70FBA2D}"/>
              </a:ext>
            </a:extLst>
          </p:cNvPr>
          <p:cNvSpPr/>
          <p:nvPr/>
        </p:nvSpPr>
        <p:spPr>
          <a:xfrm>
            <a:off x="4467828" y="1936985"/>
            <a:ext cx="671864" cy="4913515"/>
          </a:xfrm>
          <a:prstGeom prst="rect">
            <a:avLst/>
          </a:prstGeom>
          <a:solidFill>
            <a:srgbClr val="2F9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C895D2C3-DA83-20CD-CAD4-BC0BCC3849C5}"/>
              </a:ext>
            </a:extLst>
          </p:cNvPr>
          <p:cNvSpPr txBox="1"/>
          <p:nvPr/>
        </p:nvSpPr>
        <p:spPr>
          <a:xfrm>
            <a:off x="5577840" y="2171485"/>
            <a:ext cx="6309360" cy="2246769"/>
          </a:xfrm>
          <a:prstGeom prst="rect">
            <a:avLst/>
          </a:prstGeom>
          <a:noFill/>
        </p:spPr>
        <p:txBody>
          <a:bodyPr wrap="square" rtlCol="0">
            <a:spAutoFit/>
          </a:bodyPr>
          <a:lstStyle/>
          <a:p>
            <a:pPr algn="ctr"/>
            <a:r>
              <a:rPr lang="en-US" sz="2800" b="1" dirty="0">
                <a:latin typeface="Arial Nova" panose="020B0504020202020204" pitchFamily="34" charset="0"/>
              </a:rPr>
              <a:t>League of Women Voters of </a:t>
            </a:r>
          </a:p>
          <a:p>
            <a:pPr algn="ctr"/>
            <a:r>
              <a:rPr lang="en-US" sz="2800" b="1" dirty="0">
                <a:latin typeface="Arial Nova" panose="020B0504020202020204" pitchFamily="34" charset="0"/>
              </a:rPr>
              <a:t>Central NM</a:t>
            </a:r>
          </a:p>
          <a:p>
            <a:pPr algn="ctr"/>
            <a:endParaRPr lang="en-US" sz="2800" b="1" dirty="0">
              <a:latin typeface="Arial Nova" panose="020B0504020202020204" pitchFamily="34" charset="0"/>
            </a:endParaRPr>
          </a:p>
          <a:p>
            <a:pPr algn="ctr"/>
            <a:r>
              <a:rPr lang="en-US" sz="2800" b="1" dirty="0">
                <a:latin typeface="Arial Nova" panose="020B0504020202020204" pitchFamily="34" charset="0"/>
              </a:rPr>
              <a:t>June 2026</a:t>
            </a:r>
          </a:p>
          <a:p>
            <a:endParaRPr lang="en-US" sz="2800" b="1" dirty="0">
              <a:latin typeface="Arial Nova" panose="020B0504020202020204" pitchFamily="34" charset="0"/>
            </a:endParaRPr>
          </a:p>
        </p:txBody>
      </p:sp>
      <p:pic>
        <p:nvPicPr>
          <p:cNvPr id="16" name="Picture 15" descr="A logo with text and a circle&#10;&#10;Description automatically generated with medium confidence">
            <a:extLst>
              <a:ext uri="{FF2B5EF4-FFF2-40B4-BE49-F238E27FC236}">
                <a16:creationId xmlns:a16="http://schemas.microsoft.com/office/drawing/2014/main" id="{B6C4B63D-52C8-F62C-74AF-F81E983BC73B}"/>
              </a:ext>
            </a:extLst>
          </p:cNvPr>
          <p:cNvPicPr>
            <a:picLocks noChangeAspect="1"/>
          </p:cNvPicPr>
          <p:nvPr/>
        </p:nvPicPr>
        <p:blipFill>
          <a:blip r:embed="rId3">
            <a:extLst>
              <a:ext uri="{28A0092B-C50C-407E-A947-70E740481C1C}">
                <a14:useLocalDpi xmlns:a14="http://schemas.microsoft.com/office/drawing/2010/main" val="0"/>
              </a:ext>
            </a:extLst>
          </a:blip>
          <a:srcRect t="24919" b="22551"/>
          <a:stretch/>
        </p:blipFill>
        <p:spPr>
          <a:xfrm>
            <a:off x="6308818" y="974855"/>
            <a:ext cx="1831624" cy="962130"/>
          </a:xfrm>
          <a:prstGeom prst="rect">
            <a:avLst/>
          </a:prstGeom>
        </p:spPr>
      </p:pic>
      <p:sp>
        <p:nvSpPr>
          <p:cNvPr id="6" name="Isosceles Triangle 5">
            <a:extLst>
              <a:ext uri="{FF2B5EF4-FFF2-40B4-BE49-F238E27FC236}">
                <a16:creationId xmlns:a16="http://schemas.microsoft.com/office/drawing/2014/main" id="{CE310A47-15A0-7C31-0602-D50BCA532D94}"/>
              </a:ext>
            </a:extLst>
          </p:cNvPr>
          <p:cNvSpPr/>
          <p:nvPr/>
        </p:nvSpPr>
        <p:spPr>
          <a:xfrm rot="3469221">
            <a:off x="2956417" y="-712203"/>
            <a:ext cx="3881641" cy="3057147"/>
          </a:xfrm>
          <a:prstGeom prst="triangle">
            <a:avLst/>
          </a:prstGeom>
          <a:solidFill>
            <a:srgbClr val="EEB71E"/>
          </a:solidFill>
          <a:ln>
            <a:solidFill>
              <a:srgbClr val="EEB7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Triangle 4">
            <a:extLst>
              <a:ext uri="{FF2B5EF4-FFF2-40B4-BE49-F238E27FC236}">
                <a16:creationId xmlns:a16="http://schemas.microsoft.com/office/drawing/2014/main" id="{518EED55-5BA7-8382-E338-CD595E1E5104}"/>
              </a:ext>
            </a:extLst>
          </p:cNvPr>
          <p:cNvSpPr/>
          <p:nvPr/>
        </p:nvSpPr>
        <p:spPr>
          <a:xfrm rot="5400000">
            <a:off x="-122299" y="125603"/>
            <a:ext cx="2240782" cy="1989573"/>
          </a:xfrm>
          <a:prstGeom prst="rtTriangle">
            <a:avLst/>
          </a:prstGeom>
          <a:solidFill>
            <a:srgbClr val="188EA2"/>
          </a:solidFill>
          <a:ln>
            <a:solidFill>
              <a:srgbClr val="188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D8B0F0B9-CB77-48E1-AAF6-DB5F7C52CF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6017" y="1019462"/>
            <a:ext cx="2316918" cy="715554"/>
          </a:xfrm>
          <a:prstGeom prst="rect">
            <a:avLst/>
          </a:prstGeom>
        </p:spPr>
      </p:pic>
    </p:spTree>
    <p:extLst>
      <p:ext uri="{BB962C8B-B14F-4D97-AF65-F5344CB8AC3E}">
        <p14:creationId xmlns:p14="http://schemas.microsoft.com/office/powerpoint/2010/main" val="3818968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B90127-77D4-45D0-96DB-8C1A3BB6671D}"/>
              </a:ext>
            </a:extLst>
          </p:cNvPr>
          <p:cNvSpPr txBox="1"/>
          <p:nvPr/>
        </p:nvSpPr>
        <p:spPr>
          <a:xfrm>
            <a:off x="0" y="295918"/>
            <a:ext cx="12191999" cy="523220"/>
          </a:xfrm>
          <a:prstGeom prst="rect">
            <a:avLst/>
          </a:prstGeom>
          <a:solidFill>
            <a:srgbClr val="EEC225"/>
          </a:solidFill>
        </p:spPr>
        <p:txBody>
          <a:bodyPr wrap="square" lIns="91440" tIns="45720" rIns="91440" bIns="45720" rtlCol="0" anchor="t">
            <a:spAutoFit/>
          </a:bodyPr>
          <a:lstStyle/>
          <a:p>
            <a:pPr algn="ctr"/>
            <a:r>
              <a:rPr lang="en-US" sz="2800" b="1" dirty="0">
                <a:latin typeface="Arial"/>
                <a:cs typeface="Arial"/>
              </a:rPr>
              <a:t>Office of Housing Funding Overview</a:t>
            </a:r>
          </a:p>
        </p:txBody>
      </p:sp>
      <p:sp>
        <p:nvSpPr>
          <p:cNvPr id="6" name="TextBox 5">
            <a:extLst>
              <a:ext uri="{FF2B5EF4-FFF2-40B4-BE49-F238E27FC236}">
                <a16:creationId xmlns:a16="http://schemas.microsoft.com/office/drawing/2014/main" id="{979CD5E9-67B8-40A0-B004-21F6525B9A8B}"/>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10</a:t>
            </a:fld>
            <a:endParaRPr lang="en-US" b="1" dirty="0">
              <a:latin typeface="Arial Nova" panose="020B0504020202020204" pitchFamily="34" charset="0"/>
            </a:endParaRPr>
          </a:p>
        </p:txBody>
      </p:sp>
      <p:pic>
        <p:nvPicPr>
          <p:cNvPr id="7" name="Picture 6" descr="Logo&#10;&#10;Description automatically generated with medium confidence">
            <a:extLst>
              <a:ext uri="{FF2B5EF4-FFF2-40B4-BE49-F238E27FC236}">
                <a16:creationId xmlns:a16="http://schemas.microsoft.com/office/drawing/2014/main" id="{B5F121DC-351C-4C9C-BE4C-CDC6F3E18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49" y="6067143"/>
            <a:ext cx="1813271" cy="523220"/>
          </a:xfrm>
          <a:prstGeom prst="rect">
            <a:avLst/>
          </a:prstGeom>
        </p:spPr>
      </p:pic>
      <p:graphicFrame>
        <p:nvGraphicFramePr>
          <p:cNvPr id="2" name="Table 2">
            <a:extLst>
              <a:ext uri="{FF2B5EF4-FFF2-40B4-BE49-F238E27FC236}">
                <a16:creationId xmlns:a16="http://schemas.microsoft.com/office/drawing/2014/main" id="{B6F5C62C-A753-4630-9C1C-B82622FBF8B6}"/>
              </a:ext>
            </a:extLst>
          </p:cNvPr>
          <p:cNvGraphicFramePr>
            <a:graphicFrameLocks noGrp="1"/>
          </p:cNvGraphicFramePr>
          <p:nvPr/>
        </p:nvGraphicFramePr>
        <p:xfrm>
          <a:off x="694440" y="946816"/>
          <a:ext cx="10803117" cy="5064760"/>
        </p:xfrm>
        <a:graphic>
          <a:graphicData uri="http://schemas.openxmlformats.org/drawingml/2006/table">
            <a:tbl>
              <a:tblPr firstRow="1" bandRow="1">
                <a:tableStyleId>{5C22544A-7EE6-4342-B048-85BDC9FD1C3A}</a:tableStyleId>
              </a:tblPr>
              <a:tblGrid>
                <a:gridCol w="8713511">
                  <a:extLst>
                    <a:ext uri="{9D8B030D-6E8A-4147-A177-3AD203B41FA5}">
                      <a16:colId xmlns:a16="http://schemas.microsoft.com/office/drawing/2014/main" val="3655981742"/>
                    </a:ext>
                  </a:extLst>
                </a:gridCol>
                <a:gridCol w="2089606">
                  <a:extLst>
                    <a:ext uri="{9D8B030D-6E8A-4147-A177-3AD203B41FA5}">
                      <a16:colId xmlns:a16="http://schemas.microsoft.com/office/drawing/2014/main" val="3062559256"/>
                    </a:ext>
                  </a:extLst>
                </a:gridCol>
              </a:tblGrid>
              <a:tr h="370840">
                <a:tc>
                  <a:txBody>
                    <a:bodyPr/>
                    <a:lstStyle/>
                    <a:p>
                      <a:r>
                        <a:rPr lang="en-US" dirty="0">
                          <a:latin typeface="Arial" panose="020B0604020202020204" pitchFamily="34" charset="0"/>
                          <a:cs typeface="Arial" panose="020B0604020202020204" pitchFamily="34" charset="0"/>
                        </a:rPr>
                        <a:t>Source</a:t>
                      </a:r>
                    </a:p>
                  </a:txBody>
                  <a:tcPr/>
                </a:tc>
                <a:tc>
                  <a:txBody>
                    <a:bodyPr/>
                    <a:lstStyle/>
                    <a:p>
                      <a:r>
                        <a:rPr lang="en-US" dirty="0">
                          <a:latin typeface="Arial" panose="020B0604020202020204" pitchFamily="34" charset="0"/>
                          <a:cs typeface="Arial" panose="020B0604020202020204" pitchFamily="34" charset="0"/>
                        </a:rPr>
                        <a:t>Amount</a:t>
                      </a:r>
                    </a:p>
                  </a:txBody>
                  <a:tcPr/>
                </a:tc>
                <a:extLst>
                  <a:ext uri="{0D108BD9-81ED-4DB2-BD59-A6C34878D82A}">
                    <a16:rowId xmlns:a16="http://schemas.microsoft.com/office/drawing/2014/main" val="2475075167"/>
                  </a:ext>
                </a:extLst>
              </a:tr>
              <a:tr h="370840">
                <a:tc>
                  <a:txBody>
                    <a:bodyPr/>
                    <a:lstStyle/>
                    <a:p>
                      <a:r>
                        <a:rPr lang="en-US" dirty="0">
                          <a:latin typeface="Arial" panose="020B0604020202020204" pitchFamily="34" charset="0"/>
                          <a:cs typeface="Arial" panose="020B0604020202020204" pitchFamily="34" charset="0"/>
                        </a:rPr>
                        <a:t>HB2 (2024) Office operating budget balance of $2M appropriation</a:t>
                      </a:r>
                    </a:p>
                  </a:txBody>
                  <a:tcPr/>
                </a:tc>
                <a:tc>
                  <a:txBody>
                    <a:bodyPr/>
                    <a:lstStyle/>
                    <a:p>
                      <a:pPr algn="r"/>
                      <a:r>
                        <a:rPr lang="en-US" dirty="0">
                          <a:latin typeface="Arial" panose="020B0604020202020204" pitchFamily="34" charset="0"/>
                          <a:cs typeface="Arial" panose="020B0604020202020204" pitchFamily="34" charset="0"/>
                        </a:rPr>
                        <a:t>$139,091</a:t>
                      </a:r>
                    </a:p>
                  </a:txBody>
                  <a:tcPr/>
                </a:tc>
                <a:extLst>
                  <a:ext uri="{0D108BD9-81ED-4DB2-BD59-A6C34878D82A}">
                    <a16:rowId xmlns:a16="http://schemas.microsoft.com/office/drawing/2014/main" val="1246984358"/>
                  </a:ext>
                </a:extLst>
              </a:tr>
              <a:tr h="370840">
                <a:tc>
                  <a:txBody>
                    <a:bodyPr/>
                    <a:lstStyle/>
                    <a:p>
                      <a:r>
                        <a:rPr lang="en-US" dirty="0">
                          <a:latin typeface="Arial" panose="020B0604020202020204" pitchFamily="34" charset="0"/>
                          <a:cs typeface="Arial" panose="020B0604020202020204" pitchFamily="34" charset="0"/>
                        </a:rPr>
                        <a:t>HB2 (2025) Office operating budget</a:t>
                      </a:r>
                    </a:p>
                  </a:txBody>
                  <a:tcPr/>
                </a:tc>
                <a:tc>
                  <a:txBody>
                    <a:bodyPr/>
                    <a:lstStyle/>
                    <a:p>
                      <a:pPr algn="r"/>
                      <a:r>
                        <a:rPr lang="en-US" dirty="0">
                          <a:latin typeface="Arial" panose="020B0604020202020204" pitchFamily="34" charset="0"/>
                          <a:cs typeface="Arial" panose="020B0604020202020204" pitchFamily="34" charset="0"/>
                        </a:rPr>
                        <a:t>$2,000,000</a:t>
                      </a:r>
                    </a:p>
                  </a:txBody>
                  <a:tcPr/>
                </a:tc>
                <a:extLst>
                  <a:ext uri="{0D108BD9-81ED-4DB2-BD59-A6C34878D82A}">
                    <a16:rowId xmlns:a16="http://schemas.microsoft.com/office/drawing/2014/main" val="3458198265"/>
                  </a:ext>
                </a:extLst>
              </a:tr>
              <a:tr h="370840">
                <a:tc>
                  <a:txBody>
                    <a:bodyPr/>
                    <a:lstStyle/>
                    <a:p>
                      <a:r>
                        <a:rPr lang="en-US" dirty="0">
                          <a:latin typeface="Arial" panose="020B0604020202020204" pitchFamily="34" charset="0"/>
                          <a:cs typeface="Arial" panose="020B0604020202020204" pitchFamily="34" charset="0"/>
                        </a:rPr>
                        <a:t>HB2 (2025) To support housing, affordable housing, transitional housing and the expansion of housing services providers that facilitate behavioral health services and substance abuse recovery, homelessness assistance and prevention for persons with behavioral health needs</a:t>
                      </a:r>
                    </a:p>
                  </a:txBody>
                  <a:tcPr/>
                </a:tc>
                <a:tc>
                  <a:txBody>
                    <a:bodyPr/>
                    <a:lstStyle/>
                    <a:p>
                      <a:pPr algn="r"/>
                      <a:r>
                        <a:rPr lang="en-US" dirty="0">
                          <a:latin typeface="Arial" panose="020B0604020202020204" pitchFamily="34" charset="0"/>
                          <a:cs typeface="Arial" panose="020B0604020202020204" pitchFamily="34" charset="0"/>
                        </a:rPr>
                        <a:t>$110,000,000</a:t>
                      </a:r>
                    </a:p>
                  </a:txBody>
                  <a:tcPr/>
                </a:tc>
                <a:extLst>
                  <a:ext uri="{0D108BD9-81ED-4DB2-BD59-A6C34878D82A}">
                    <a16:rowId xmlns:a16="http://schemas.microsoft.com/office/drawing/2014/main" val="2667944552"/>
                  </a:ext>
                </a:extLst>
              </a:tr>
              <a:tr h="370840">
                <a:tc>
                  <a:txBody>
                    <a:bodyPr/>
                    <a:lstStyle/>
                    <a:p>
                      <a:r>
                        <a:rPr lang="en-US" dirty="0">
                          <a:latin typeface="Arial" panose="020B0604020202020204" pitchFamily="34" charset="0"/>
                          <a:cs typeface="Arial" panose="020B0604020202020204" pitchFamily="34" charset="0"/>
                        </a:rPr>
                        <a:t>HB2 (2025) For grants to local governments to support homeless encampment response</a:t>
                      </a:r>
                    </a:p>
                  </a:txBody>
                  <a:tcPr/>
                </a:tc>
                <a:tc>
                  <a:txBody>
                    <a:bodyPr/>
                    <a:lstStyle/>
                    <a:p>
                      <a:pPr algn="r"/>
                      <a:r>
                        <a:rPr lang="en-US" dirty="0">
                          <a:latin typeface="Arial" panose="020B0604020202020204" pitchFamily="34" charset="0"/>
                          <a:cs typeface="Arial" panose="020B0604020202020204" pitchFamily="34" charset="0"/>
                        </a:rPr>
                        <a:t>$5,000,000</a:t>
                      </a:r>
                    </a:p>
                  </a:txBody>
                  <a:tcPr/>
                </a:tc>
                <a:extLst>
                  <a:ext uri="{0D108BD9-81ED-4DB2-BD59-A6C34878D82A}">
                    <a16:rowId xmlns:a16="http://schemas.microsoft.com/office/drawing/2014/main" val="2465935212"/>
                  </a:ext>
                </a:extLst>
              </a:tr>
              <a:tr h="370840">
                <a:tc>
                  <a:txBody>
                    <a:bodyPr/>
                    <a:lstStyle/>
                    <a:p>
                      <a:r>
                        <a:rPr lang="en-US" dirty="0">
                          <a:latin typeface="Arial" panose="020B0604020202020204" pitchFamily="34" charset="0"/>
                          <a:cs typeface="Arial" panose="020B0604020202020204" pitchFamily="34" charset="0"/>
                        </a:rPr>
                        <a:t>HB2-GRO (2024) For Statewide Homeless Initiatives balance</a:t>
                      </a:r>
                    </a:p>
                  </a:txBody>
                  <a:tcPr/>
                </a:tc>
                <a:tc>
                  <a:txBody>
                    <a:bodyPr/>
                    <a:lstStyle/>
                    <a:p>
                      <a:pPr algn="r"/>
                      <a:r>
                        <a:rPr lang="en-US" dirty="0">
                          <a:latin typeface="Arial" panose="020B0604020202020204" pitchFamily="34" charset="0"/>
                          <a:cs typeface="Arial" panose="020B0604020202020204" pitchFamily="34" charset="0"/>
                        </a:rPr>
                        <a:t>19,106,248</a:t>
                      </a:r>
                    </a:p>
                  </a:txBody>
                  <a:tcPr/>
                </a:tc>
                <a:extLst>
                  <a:ext uri="{0D108BD9-81ED-4DB2-BD59-A6C34878D82A}">
                    <a16:rowId xmlns:a16="http://schemas.microsoft.com/office/drawing/2014/main" val="3593838799"/>
                  </a:ext>
                </a:extLst>
              </a:tr>
              <a:tr h="370840">
                <a:tc>
                  <a:txBody>
                    <a:bodyPr/>
                    <a:lstStyle/>
                    <a:p>
                      <a:r>
                        <a:rPr lang="en-US" dirty="0">
                          <a:latin typeface="Arial" panose="020B0604020202020204" pitchFamily="34" charset="0"/>
                          <a:cs typeface="Arial" panose="020B0604020202020204" pitchFamily="34" charset="0"/>
                        </a:rPr>
                        <a:t>YHSI grant (DFA holds funding)</a:t>
                      </a:r>
                    </a:p>
                  </a:txBody>
                  <a:tcPr/>
                </a:tc>
                <a:tc>
                  <a:txBody>
                    <a:bodyPr/>
                    <a:lstStyle/>
                    <a:p>
                      <a:pPr algn="r"/>
                      <a:r>
                        <a:rPr lang="en-US" dirty="0">
                          <a:latin typeface="Arial" panose="020B0604020202020204" pitchFamily="34" charset="0"/>
                          <a:cs typeface="Arial" panose="020B0604020202020204" pitchFamily="34" charset="0"/>
                        </a:rPr>
                        <a:t>$1,861,001</a:t>
                      </a:r>
                    </a:p>
                  </a:txBody>
                  <a:tcPr/>
                </a:tc>
                <a:extLst>
                  <a:ext uri="{0D108BD9-81ED-4DB2-BD59-A6C34878D82A}">
                    <a16:rowId xmlns:a16="http://schemas.microsoft.com/office/drawing/2014/main" val="3952491654"/>
                  </a:ext>
                </a:extLst>
              </a:tr>
              <a:tr h="370840">
                <a:tc>
                  <a:txBody>
                    <a:bodyPr/>
                    <a:lstStyle/>
                    <a:p>
                      <a:r>
                        <a:rPr lang="en-US" dirty="0">
                          <a:latin typeface="Arial" panose="020B0604020202020204" pitchFamily="34" charset="0"/>
                          <a:cs typeface="Arial" panose="020B0604020202020204" pitchFamily="34" charset="0"/>
                        </a:rPr>
                        <a:t>Capital outlay for statewide housing projects (DFA administers)</a:t>
                      </a:r>
                    </a:p>
                  </a:txBody>
                  <a:tcPr/>
                </a:tc>
                <a:tc>
                  <a:txBody>
                    <a:bodyPr/>
                    <a:lstStyle/>
                    <a:p>
                      <a:pPr algn="r"/>
                      <a:r>
                        <a:rPr lang="en-US" dirty="0">
                          <a:latin typeface="Arial" panose="020B0604020202020204" pitchFamily="34" charset="0"/>
                          <a:cs typeface="Arial" panose="020B0604020202020204" pitchFamily="34" charset="0"/>
                        </a:rPr>
                        <a:t>$13,500,000</a:t>
                      </a:r>
                    </a:p>
                  </a:txBody>
                  <a:tcPr/>
                </a:tc>
                <a:extLst>
                  <a:ext uri="{0D108BD9-81ED-4DB2-BD59-A6C34878D82A}">
                    <a16:rowId xmlns:a16="http://schemas.microsoft.com/office/drawing/2014/main" val="2173007729"/>
                  </a:ext>
                </a:extLst>
              </a:tr>
              <a:tr h="370840">
                <a:tc>
                  <a:txBody>
                    <a:bodyPr/>
                    <a:lstStyle/>
                    <a:p>
                      <a:r>
                        <a:rPr lang="en-US" b="0" dirty="0">
                          <a:latin typeface="Arial" panose="020B0604020202020204" pitchFamily="34" charset="0"/>
                          <a:cs typeface="Arial" panose="020B0604020202020204" pitchFamily="34" charset="0"/>
                        </a:rPr>
                        <a:t>Capital outlay for housing in Bernalillo and Santa Fe County balance of $7M appropriation in 2023 (DFA administers)</a:t>
                      </a:r>
                    </a:p>
                  </a:txBody>
                  <a:tcPr/>
                </a:tc>
                <a:tc>
                  <a:txBody>
                    <a:bodyPr/>
                    <a:lstStyle/>
                    <a:p>
                      <a:pPr algn="r"/>
                      <a:r>
                        <a:rPr lang="en-US" b="0" dirty="0">
                          <a:latin typeface="Arial" panose="020B0604020202020204" pitchFamily="34" charset="0"/>
                          <a:cs typeface="Arial" panose="020B0604020202020204" pitchFamily="34" charset="0"/>
                        </a:rPr>
                        <a:t>$4,930,000</a:t>
                      </a:r>
                    </a:p>
                  </a:txBody>
                  <a:tcPr/>
                </a:tc>
                <a:extLst>
                  <a:ext uri="{0D108BD9-81ED-4DB2-BD59-A6C34878D82A}">
                    <a16:rowId xmlns:a16="http://schemas.microsoft.com/office/drawing/2014/main" val="732728261"/>
                  </a:ext>
                </a:extLst>
              </a:tr>
              <a:tr h="370840">
                <a:tc>
                  <a:txBody>
                    <a:bodyPr/>
                    <a:lstStyle/>
                    <a:p>
                      <a:r>
                        <a:rPr lang="en-US" b="1" dirty="0">
                          <a:latin typeface="Arial" panose="020B0604020202020204" pitchFamily="34" charset="0"/>
                          <a:cs typeface="Arial" panose="020B0604020202020204" pitchFamily="34" charset="0"/>
                        </a:rPr>
                        <a:t>Total Non-Operating</a:t>
                      </a:r>
                    </a:p>
                  </a:txBody>
                  <a:tcPr/>
                </a:tc>
                <a:tc>
                  <a:txBody>
                    <a:bodyPr/>
                    <a:lstStyle/>
                    <a:p>
                      <a:pPr algn="r"/>
                      <a:r>
                        <a:rPr lang="en-US" b="1" dirty="0">
                          <a:latin typeface="Arial" panose="020B0604020202020204" pitchFamily="34" charset="0"/>
                          <a:cs typeface="Arial" panose="020B0604020202020204" pitchFamily="34" charset="0"/>
                        </a:rPr>
                        <a:t>$154,397,249</a:t>
                      </a:r>
                    </a:p>
                  </a:txBody>
                  <a:tcPr/>
                </a:tc>
                <a:extLst>
                  <a:ext uri="{0D108BD9-81ED-4DB2-BD59-A6C34878D82A}">
                    <a16:rowId xmlns:a16="http://schemas.microsoft.com/office/drawing/2014/main" val="1219076441"/>
                  </a:ext>
                </a:extLst>
              </a:tr>
            </a:tbl>
          </a:graphicData>
        </a:graphic>
      </p:graphicFrame>
    </p:spTree>
    <p:extLst>
      <p:ext uri="{BB962C8B-B14F-4D97-AF65-F5344CB8AC3E}">
        <p14:creationId xmlns:p14="http://schemas.microsoft.com/office/powerpoint/2010/main" val="2149249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9AD45-C0AF-2105-4A23-3087EB3857C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397CC6-B3A0-0548-9F1C-8C07199DB851}"/>
              </a:ext>
            </a:extLst>
          </p:cNvPr>
          <p:cNvSpPr txBox="1"/>
          <p:nvPr/>
        </p:nvSpPr>
        <p:spPr>
          <a:xfrm>
            <a:off x="0" y="13421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Affordable / Attainable Housing Development Projects</a:t>
            </a:r>
          </a:p>
        </p:txBody>
      </p:sp>
      <p:pic>
        <p:nvPicPr>
          <p:cNvPr id="16" name="Picture 15" descr="Logo&#10;&#10;Description automatically generated with medium confidence">
            <a:extLst>
              <a:ext uri="{FF2B5EF4-FFF2-40B4-BE49-F238E27FC236}">
                <a16:creationId xmlns:a16="http://schemas.microsoft.com/office/drawing/2014/main" id="{3868E793-0F19-DCCB-35F4-EB0CA6D59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932" y="6209527"/>
            <a:ext cx="1813271" cy="523220"/>
          </a:xfrm>
          <a:prstGeom prst="rect">
            <a:avLst/>
          </a:prstGeom>
        </p:spPr>
      </p:pic>
      <p:graphicFrame>
        <p:nvGraphicFramePr>
          <p:cNvPr id="9" name="Table 8">
            <a:extLst>
              <a:ext uri="{FF2B5EF4-FFF2-40B4-BE49-F238E27FC236}">
                <a16:creationId xmlns:a16="http://schemas.microsoft.com/office/drawing/2014/main" id="{E769EFA0-0B32-0B5D-CC95-9B96D02E0D4C}"/>
              </a:ext>
            </a:extLst>
          </p:cNvPr>
          <p:cNvGraphicFramePr>
            <a:graphicFrameLocks noGrp="1"/>
          </p:cNvGraphicFramePr>
          <p:nvPr/>
        </p:nvGraphicFramePr>
        <p:xfrm>
          <a:off x="183932" y="800679"/>
          <a:ext cx="4834619" cy="3512820"/>
        </p:xfrm>
        <a:graphic>
          <a:graphicData uri="http://schemas.openxmlformats.org/drawingml/2006/table">
            <a:tbl>
              <a:tblPr>
                <a:tableStyleId>{5C22544A-7EE6-4342-B048-85BDC9FD1C3A}</a:tableStyleId>
              </a:tblPr>
              <a:tblGrid>
                <a:gridCol w="2187041">
                  <a:extLst>
                    <a:ext uri="{9D8B030D-6E8A-4147-A177-3AD203B41FA5}">
                      <a16:colId xmlns:a16="http://schemas.microsoft.com/office/drawing/2014/main" val="1104632536"/>
                    </a:ext>
                  </a:extLst>
                </a:gridCol>
                <a:gridCol w="1323789">
                  <a:extLst>
                    <a:ext uri="{9D8B030D-6E8A-4147-A177-3AD203B41FA5}">
                      <a16:colId xmlns:a16="http://schemas.microsoft.com/office/drawing/2014/main" val="2128375721"/>
                    </a:ext>
                  </a:extLst>
                </a:gridCol>
                <a:gridCol w="1323789">
                  <a:extLst>
                    <a:ext uri="{9D8B030D-6E8A-4147-A177-3AD203B41FA5}">
                      <a16:colId xmlns:a16="http://schemas.microsoft.com/office/drawing/2014/main" val="2404385297"/>
                    </a:ext>
                  </a:extLst>
                </a:gridCol>
              </a:tblGrid>
              <a:tr h="220980">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Albuquerque / Bernalillo County</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400" u="none" strike="noStrike" dirty="0">
                          <a:effectLst/>
                          <a:latin typeface="Arial" panose="020B0604020202020204" pitchFamily="34" charset="0"/>
                          <a:cs typeface="Arial" panose="020B0604020202020204" pitchFamily="34" charset="0"/>
                        </a:rPr>
                        <a:t> </a:t>
                      </a:r>
                      <a:r>
                        <a:rPr lang="en-US" sz="1400" b="1" u="none" strike="noStrike" dirty="0">
                          <a:effectLst/>
                          <a:latin typeface="Arial" panose="020B0604020202020204" pitchFamily="34" charset="0"/>
                          <a:cs typeface="Arial" panose="020B0604020202020204" pitchFamily="34" charset="0"/>
                        </a:rPr>
                        <a:t>Award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Affordable Units</a:t>
                      </a:r>
                    </a:p>
                  </a:txBody>
                  <a:tcPr marL="7620" marR="7620" marT="7620" marB="0" anchor="b"/>
                </a:tc>
                <a:extLst>
                  <a:ext uri="{0D108BD9-81ED-4DB2-BD59-A6C34878D82A}">
                    <a16:rowId xmlns:a16="http://schemas.microsoft.com/office/drawing/2014/main" val="510072931"/>
                  </a:ext>
                </a:extLst>
              </a:tr>
              <a:tr h="220980">
                <a:tc>
                  <a:txBody>
                    <a:bodyPr/>
                    <a:lstStyle/>
                    <a:p>
                      <a:pPr algn="l" fontAlgn="b">
                        <a:buNone/>
                      </a:pPr>
                      <a:r>
                        <a:rPr lang="en-US" sz="1400" u="none" strike="noStrike" dirty="0">
                          <a:solidFill>
                            <a:schemeClr val="tx1"/>
                          </a:solidFill>
                          <a:effectLst/>
                          <a:latin typeface="Arial" panose="020B0604020202020204" pitchFamily="34" charset="0"/>
                          <a:cs typeface="Arial" panose="020B0604020202020204" pitchFamily="34" charset="0"/>
                        </a:rPr>
                        <a:t>Aldea del Rio*</a:t>
                      </a:r>
                      <a:endParaRPr lang="en-US" sz="1400" b="0" i="0" u="none" strike="noStrike" dirty="0">
                        <a:solidFill>
                          <a:schemeClr val="tx1"/>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solidFill>
                            <a:schemeClr val="tx1"/>
                          </a:solidFill>
                          <a:effectLst/>
                          <a:latin typeface="Arial" panose="020B0604020202020204" pitchFamily="34" charset="0"/>
                          <a:cs typeface="Arial" panose="020B0604020202020204" pitchFamily="34" charset="0"/>
                        </a:rPr>
                        <a:t> $    3,000,000 </a:t>
                      </a:r>
                      <a:endParaRPr lang="en-US" sz="1400" b="0"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chemeClr val="tx1"/>
                          </a:solidFill>
                          <a:effectLst/>
                          <a:latin typeface="Arial" panose="020B0604020202020204" pitchFamily="34" charset="0"/>
                          <a:cs typeface="Arial" panose="020B0604020202020204" pitchFamily="34" charset="0"/>
                        </a:rPr>
                        <a:t>TBD</a:t>
                      </a:r>
                    </a:p>
                  </a:txBody>
                  <a:tcPr marL="7620" marR="7620" marT="7620" marB="0" anchor="b"/>
                </a:tc>
                <a:extLst>
                  <a:ext uri="{0D108BD9-81ED-4DB2-BD59-A6C34878D82A}">
                    <a16:rowId xmlns:a16="http://schemas.microsoft.com/office/drawing/2014/main" val="423309367"/>
                  </a:ext>
                </a:extLst>
              </a:tr>
              <a:tr h="220980">
                <a:tc>
                  <a:txBody>
                    <a:bodyPr/>
                    <a:lstStyle/>
                    <a:p>
                      <a:pPr algn="l" fontAlgn="b">
                        <a:buNone/>
                      </a:pPr>
                      <a:r>
                        <a:rPr lang="en-US" sz="1400" b="0" i="0" u="none" strike="noStrike" dirty="0">
                          <a:solidFill>
                            <a:schemeClr val="accent5">
                              <a:lumMod val="75000"/>
                            </a:schemeClr>
                          </a:solidFill>
                          <a:effectLst/>
                          <a:latin typeface="Arial" panose="020B0604020202020204" pitchFamily="34" charset="0"/>
                          <a:cs typeface="Arial" panose="020B0604020202020204" pitchFamily="34" charset="0"/>
                        </a:rPr>
                        <a:t>CABQ Affordable Housing</a:t>
                      </a:r>
                    </a:p>
                  </a:txBody>
                  <a:tcPr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 $    3,100,000</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40</a:t>
                      </a:r>
                    </a:p>
                  </a:txBody>
                  <a:tcPr marL="7620" marR="7620" marT="7620" marB="0" anchor="b"/>
                </a:tc>
                <a:extLst>
                  <a:ext uri="{0D108BD9-81ED-4DB2-BD59-A6C34878D82A}">
                    <a16:rowId xmlns:a16="http://schemas.microsoft.com/office/drawing/2014/main" val="1153612300"/>
                  </a:ext>
                </a:extLst>
              </a:tr>
              <a:tr h="220980">
                <a:tc>
                  <a:txBody>
                    <a:bodyPr/>
                    <a:lstStyle/>
                    <a:p>
                      <a:pPr algn="l" fontAlgn="b">
                        <a:buNone/>
                      </a:pPr>
                      <a:r>
                        <a:rPr lang="en-US" sz="1400" b="0" i="0" u="none" strike="noStrike" dirty="0">
                          <a:solidFill>
                            <a:schemeClr val="accent5">
                              <a:lumMod val="75000"/>
                            </a:schemeClr>
                          </a:solidFill>
                          <a:effectLst/>
                          <a:latin typeface="Arial" panose="020B0604020202020204" pitchFamily="34" charset="0"/>
                          <a:cs typeface="Arial" panose="020B0604020202020204" pitchFamily="34" charset="0"/>
                        </a:rPr>
                        <a:t>Cottages at 161 Chama*</a:t>
                      </a:r>
                    </a:p>
                  </a:txBody>
                  <a:tcPr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 $    1,800,000</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20</a:t>
                      </a:r>
                    </a:p>
                  </a:txBody>
                  <a:tcPr marL="7620" marR="7620" marT="7620" marB="0" anchor="b"/>
                </a:tc>
                <a:extLst>
                  <a:ext uri="{0D108BD9-81ED-4DB2-BD59-A6C34878D82A}">
                    <a16:rowId xmlns:a16="http://schemas.microsoft.com/office/drawing/2014/main" val="1802253587"/>
                  </a:ext>
                </a:extLst>
              </a:tr>
              <a:tr h="220980">
                <a:tc>
                  <a:txBody>
                    <a:bodyPr/>
                    <a:lstStyle/>
                    <a:p>
                      <a:pPr algn="l" fontAlgn="b">
                        <a:buNone/>
                      </a:pPr>
                      <a:r>
                        <a:rPr lang="en-US" sz="1400" u="none" strike="noStrike" dirty="0">
                          <a:effectLst/>
                          <a:latin typeface="Arial" panose="020B0604020202020204" pitchFamily="34" charset="0"/>
                          <a:cs typeface="Arial" panose="020B0604020202020204" pitchFamily="34" charset="0"/>
                        </a:rPr>
                        <a:t>Planning for State Fairgrounds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380,000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N/A</a:t>
                      </a:r>
                    </a:p>
                  </a:txBody>
                  <a:tcPr marL="7620" marR="7620" marT="7620" marB="0" anchor="b"/>
                </a:tc>
                <a:extLst>
                  <a:ext uri="{0D108BD9-81ED-4DB2-BD59-A6C34878D82A}">
                    <a16:rowId xmlns:a16="http://schemas.microsoft.com/office/drawing/2014/main" val="3465571347"/>
                  </a:ext>
                </a:extLst>
              </a:tr>
              <a:tr h="21336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Poblana Place Apartments*</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17,850,517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84</a:t>
                      </a:r>
                    </a:p>
                  </a:txBody>
                  <a:tcPr marL="7620" marR="7620" marT="7620" marB="0" anchor="b"/>
                </a:tc>
                <a:extLst>
                  <a:ext uri="{0D108BD9-81ED-4DB2-BD59-A6C34878D82A}">
                    <a16:rowId xmlns:a16="http://schemas.microsoft.com/office/drawing/2014/main" val="400618760"/>
                  </a:ext>
                </a:extLst>
              </a:tr>
              <a:tr h="220980">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Sombre del Oeste*</a:t>
                      </a:r>
                      <a:endParaRPr lang="en-US" sz="1400" b="0" i="0" u="none" strike="noStrike" dirty="0">
                        <a:solidFill>
                          <a:srgbClr val="00B0F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1,500,000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7620" marR="7620" marT="7620" marB="0" anchor="b"/>
                </a:tc>
                <a:extLst>
                  <a:ext uri="{0D108BD9-81ED-4DB2-BD59-A6C34878D82A}">
                    <a16:rowId xmlns:a16="http://schemas.microsoft.com/office/drawing/2014/main" val="2766590666"/>
                  </a:ext>
                </a:extLst>
              </a:tr>
              <a:tr h="22098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Tierra Linda*</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6,000,000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240</a:t>
                      </a:r>
                    </a:p>
                  </a:txBody>
                  <a:tcPr marL="7620" marR="7620" marT="7620" marB="0" anchor="b"/>
                </a:tc>
                <a:extLst>
                  <a:ext uri="{0D108BD9-81ED-4DB2-BD59-A6C34878D82A}">
                    <a16:rowId xmlns:a16="http://schemas.microsoft.com/office/drawing/2014/main" val="1085006884"/>
                  </a:ext>
                </a:extLst>
              </a:tr>
              <a:tr h="220980">
                <a:tc>
                  <a:txBody>
                    <a:bodyPr/>
                    <a:lstStyle/>
                    <a:p>
                      <a:pPr algn="l" fontAlgn="b">
                        <a:buNone/>
                      </a:pPr>
                      <a:r>
                        <a:rPr lang="en-US" sz="1400" b="0" i="0" u="none" strike="noStrike" dirty="0">
                          <a:solidFill>
                            <a:schemeClr val="accent5">
                              <a:lumMod val="75000"/>
                            </a:schemeClr>
                          </a:solidFill>
                          <a:effectLst/>
                          <a:latin typeface="Arial" panose="020B0604020202020204" pitchFamily="34" charset="0"/>
                          <a:cs typeface="Arial" panose="020B0604020202020204" pitchFamily="34" charset="0"/>
                        </a:rPr>
                        <a:t>Uptown Connect</a:t>
                      </a:r>
                    </a:p>
                  </a:txBody>
                  <a:tcPr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latin typeface="Arial" panose="020B0604020202020204" pitchFamily="34" charset="0"/>
                          <a:cs typeface="Arial" panose="020B0604020202020204" pitchFamily="34" charset="0"/>
                        </a:rPr>
                        <a:t> $    1,000,000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cs typeface="Arial" panose="020B0604020202020204" pitchFamily="34" charset="0"/>
                        </a:rPr>
                        <a:t>175</a:t>
                      </a:r>
                    </a:p>
                  </a:txBody>
                  <a:tcPr marL="7620" marR="7620" marT="7620" marB="0" anchor="b"/>
                </a:tc>
                <a:extLst>
                  <a:ext uri="{0D108BD9-81ED-4DB2-BD59-A6C34878D82A}">
                    <a16:rowId xmlns:a16="http://schemas.microsoft.com/office/drawing/2014/main" val="1437673420"/>
                  </a:ext>
                </a:extLst>
              </a:tr>
              <a:tr h="22098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Wells Fargo Building*</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10,000,000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100</a:t>
                      </a:r>
                    </a:p>
                  </a:txBody>
                  <a:tcPr marL="7620" marR="7620" marT="7620" marB="0" anchor="b"/>
                </a:tc>
                <a:extLst>
                  <a:ext uri="{0D108BD9-81ED-4DB2-BD59-A6C34878D82A}">
                    <a16:rowId xmlns:a16="http://schemas.microsoft.com/office/drawing/2014/main" val="340044722"/>
                  </a:ext>
                </a:extLst>
              </a:tr>
              <a:tr h="22098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West Mesa Ridge A*</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3,500,000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128</a:t>
                      </a:r>
                    </a:p>
                  </a:txBody>
                  <a:tcPr marL="7620" marR="7620" marT="7620" marB="0" anchor="b"/>
                </a:tc>
                <a:extLst>
                  <a:ext uri="{0D108BD9-81ED-4DB2-BD59-A6C34878D82A}">
                    <a16:rowId xmlns:a16="http://schemas.microsoft.com/office/drawing/2014/main" val="4235605930"/>
                  </a:ext>
                </a:extLst>
              </a:tr>
              <a:tr h="22098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West Mesa Ridge B*</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10,000,000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144</a:t>
                      </a:r>
                    </a:p>
                  </a:txBody>
                  <a:tcPr marL="7620" marR="7620" marT="7620" marB="0" anchor="b"/>
                </a:tc>
                <a:extLst>
                  <a:ext uri="{0D108BD9-81ED-4DB2-BD59-A6C34878D82A}">
                    <a16:rowId xmlns:a16="http://schemas.microsoft.com/office/drawing/2014/main" val="3082588176"/>
                  </a:ext>
                </a:extLst>
              </a:tr>
              <a:tr h="220980">
                <a:tc>
                  <a:txBody>
                    <a:bodyPr/>
                    <a:lstStyle/>
                    <a:p>
                      <a:pPr algn="l" fontAlgn="b">
                        <a:buNone/>
                      </a:pPr>
                      <a:r>
                        <a:rPr lang="en-US" sz="1400" b="1" i="0" u="none" strike="noStrike" dirty="0">
                          <a:solidFill>
                            <a:schemeClr val="tx1"/>
                          </a:solidFill>
                          <a:effectLst/>
                          <a:latin typeface="Arial" panose="020B0604020202020204" pitchFamily="34" charset="0"/>
                          <a:cs typeface="Arial" panose="020B0604020202020204" pitchFamily="34" charset="0"/>
                        </a:rPr>
                        <a:t>Grand Total</a:t>
                      </a:r>
                    </a:p>
                  </a:txBody>
                  <a:tcPr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58,130,517</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945+</a:t>
                      </a:r>
                    </a:p>
                  </a:txBody>
                  <a:tcPr marL="7620" marR="7620" marT="7620" marB="0" anchor="b"/>
                </a:tc>
                <a:extLst>
                  <a:ext uri="{0D108BD9-81ED-4DB2-BD59-A6C34878D82A}">
                    <a16:rowId xmlns:a16="http://schemas.microsoft.com/office/drawing/2014/main" val="3170136300"/>
                  </a:ext>
                </a:extLst>
              </a:tr>
            </a:tbl>
          </a:graphicData>
        </a:graphic>
      </p:graphicFrame>
      <p:graphicFrame>
        <p:nvGraphicFramePr>
          <p:cNvPr id="10" name="Table 9">
            <a:extLst>
              <a:ext uri="{FF2B5EF4-FFF2-40B4-BE49-F238E27FC236}">
                <a16:creationId xmlns:a16="http://schemas.microsoft.com/office/drawing/2014/main" id="{77B807EF-2600-15F1-9FF0-F18C152DF455}"/>
              </a:ext>
            </a:extLst>
          </p:cNvPr>
          <p:cNvGraphicFramePr>
            <a:graphicFrameLocks noGrp="1"/>
          </p:cNvGraphicFramePr>
          <p:nvPr/>
        </p:nvGraphicFramePr>
        <p:xfrm>
          <a:off x="183932" y="4456927"/>
          <a:ext cx="4834619" cy="1752600"/>
        </p:xfrm>
        <a:graphic>
          <a:graphicData uri="http://schemas.openxmlformats.org/drawingml/2006/table">
            <a:tbl>
              <a:tblPr>
                <a:tableStyleId>{5C22544A-7EE6-4342-B048-85BDC9FD1C3A}</a:tableStyleId>
              </a:tblPr>
              <a:tblGrid>
                <a:gridCol w="2184364">
                  <a:extLst>
                    <a:ext uri="{9D8B030D-6E8A-4147-A177-3AD203B41FA5}">
                      <a16:colId xmlns:a16="http://schemas.microsoft.com/office/drawing/2014/main" val="508801254"/>
                    </a:ext>
                  </a:extLst>
                </a:gridCol>
                <a:gridCol w="1353312">
                  <a:extLst>
                    <a:ext uri="{9D8B030D-6E8A-4147-A177-3AD203B41FA5}">
                      <a16:colId xmlns:a16="http://schemas.microsoft.com/office/drawing/2014/main" val="282725365"/>
                    </a:ext>
                  </a:extLst>
                </a:gridCol>
                <a:gridCol w="1296943">
                  <a:extLst>
                    <a:ext uri="{9D8B030D-6E8A-4147-A177-3AD203B41FA5}">
                      <a16:colId xmlns:a16="http://schemas.microsoft.com/office/drawing/2014/main" val="2247435837"/>
                    </a:ext>
                  </a:extLst>
                </a:gridCol>
              </a:tblGrid>
              <a:tr h="220980">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Las Cruces</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400" b="1" u="none" strike="noStrike" dirty="0">
                          <a:effectLst/>
                          <a:latin typeface="Arial" panose="020B0604020202020204" pitchFamily="34" charset="0"/>
                          <a:cs typeface="Arial" panose="020B0604020202020204" pitchFamily="34" charset="0"/>
                        </a:rPr>
                        <a:t> Award</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Affordable Units</a:t>
                      </a:r>
                    </a:p>
                  </a:txBody>
                  <a:tcPr marL="7620" marR="7620" marT="7620" marB="0" anchor="b"/>
                </a:tc>
                <a:extLst>
                  <a:ext uri="{0D108BD9-81ED-4DB2-BD59-A6C34878D82A}">
                    <a16:rowId xmlns:a16="http://schemas.microsoft.com/office/drawing/2014/main" val="514049811"/>
                  </a:ext>
                </a:extLst>
              </a:tr>
              <a:tr h="220980">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Arcadia 4 Subdivision</a:t>
                      </a:r>
                      <a:endParaRPr lang="en-US" sz="1400" b="0" i="0" u="none" strike="noStrike" dirty="0">
                        <a:solidFill>
                          <a:srgbClr val="00B0F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3,250,000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52</a:t>
                      </a:r>
                    </a:p>
                  </a:txBody>
                  <a:tcPr marL="7620" marR="7620" marT="7620" marB="0" anchor="b"/>
                </a:tc>
                <a:extLst>
                  <a:ext uri="{0D108BD9-81ED-4DB2-BD59-A6C34878D82A}">
                    <a16:rowId xmlns:a16="http://schemas.microsoft.com/office/drawing/2014/main" val="3052437176"/>
                  </a:ext>
                </a:extLst>
              </a:tr>
              <a:tr h="22098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Peachtree Phase I</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4,300,000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144</a:t>
                      </a:r>
                    </a:p>
                  </a:txBody>
                  <a:tcPr marL="7620" marR="7620" marT="7620" marB="0" anchor="b"/>
                </a:tc>
                <a:extLst>
                  <a:ext uri="{0D108BD9-81ED-4DB2-BD59-A6C34878D82A}">
                    <a16:rowId xmlns:a16="http://schemas.microsoft.com/office/drawing/2014/main" val="4101227476"/>
                  </a:ext>
                </a:extLst>
              </a:tr>
              <a:tr h="220980">
                <a:tc>
                  <a:txBody>
                    <a:bodyPr/>
                    <a:lstStyle/>
                    <a:p>
                      <a:pPr algn="l" fontAlgn="b">
                        <a:buNone/>
                      </a:pPr>
                      <a:r>
                        <a:rPr lang="en-US" sz="1400" u="none" strike="noStrike" dirty="0">
                          <a:solidFill>
                            <a:schemeClr val="accent5">
                              <a:lumMod val="75000"/>
                            </a:schemeClr>
                          </a:solidFill>
                          <a:effectLst/>
                          <a:latin typeface="Arial" panose="020B0604020202020204" pitchFamily="34" charset="0"/>
                          <a:cs typeface="Arial" panose="020B0604020202020204" pitchFamily="34" charset="0"/>
                        </a:rPr>
                        <a:t>Pedrena Senior Apartments</a:t>
                      </a:r>
                      <a:endParaRPr lang="en-US" sz="1400" b="0" i="0" u="none" strike="noStrike" dirty="0">
                        <a:solidFill>
                          <a:schemeClr val="accent5">
                            <a:lumMod val="75000"/>
                          </a:schemeClr>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400,000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80</a:t>
                      </a:r>
                    </a:p>
                  </a:txBody>
                  <a:tcPr marL="7620" marR="7620" marT="7620" marB="0" anchor="b"/>
                </a:tc>
                <a:extLst>
                  <a:ext uri="{0D108BD9-81ED-4DB2-BD59-A6C34878D82A}">
                    <a16:rowId xmlns:a16="http://schemas.microsoft.com/office/drawing/2014/main" val="2863571558"/>
                  </a:ext>
                </a:extLst>
              </a:tr>
              <a:tr h="220980">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Skylark Subdivision</a:t>
                      </a:r>
                      <a:endParaRPr lang="en-US" sz="1400" b="0" i="0" u="none" strike="noStrike" dirty="0">
                        <a:solidFill>
                          <a:srgbClr val="00B0F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1,400,000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32</a:t>
                      </a:r>
                    </a:p>
                  </a:txBody>
                  <a:tcPr marL="7620" marR="7620" marT="7620" marB="0" anchor="b"/>
                </a:tc>
                <a:extLst>
                  <a:ext uri="{0D108BD9-81ED-4DB2-BD59-A6C34878D82A}">
                    <a16:rowId xmlns:a16="http://schemas.microsoft.com/office/drawing/2014/main" val="4116342562"/>
                  </a:ext>
                </a:extLst>
              </a:tr>
              <a:tr h="220980">
                <a:tc>
                  <a:txBody>
                    <a:bodyPr/>
                    <a:lstStyle/>
                    <a:p>
                      <a:pPr algn="l" fontAlgn="b">
                        <a:buNone/>
                      </a:pPr>
                      <a:r>
                        <a:rPr lang="en-US" sz="1400" b="1" i="0" u="none" strike="noStrike" dirty="0">
                          <a:solidFill>
                            <a:schemeClr val="tx1"/>
                          </a:solidFill>
                          <a:effectLst/>
                          <a:latin typeface="Arial" panose="020B0604020202020204" pitchFamily="34" charset="0"/>
                          <a:cs typeface="Arial" panose="020B0604020202020204" pitchFamily="34" charset="0"/>
                        </a:rPr>
                        <a:t>Grand Total</a:t>
                      </a:r>
                    </a:p>
                  </a:txBody>
                  <a:tcPr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9,350,000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308</a:t>
                      </a:r>
                    </a:p>
                  </a:txBody>
                  <a:tcPr marL="7620" marR="7620" marT="7620" marB="0" anchor="b"/>
                </a:tc>
                <a:extLst>
                  <a:ext uri="{0D108BD9-81ED-4DB2-BD59-A6C34878D82A}">
                    <a16:rowId xmlns:a16="http://schemas.microsoft.com/office/drawing/2014/main" val="2929155580"/>
                  </a:ext>
                </a:extLst>
              </a:tr>
            </a:tbl>
          </a:graphicData>
        </a:graphic>
      </p:graphicFrame>
      <p:graphicFrame>
        <p:nvGraphicFramePr>
          <p:cNvPr id="12" name="Table 11">
            <a:extLst>
              <a:ext uri="{FF2B5EF4-FFF2-40B4-BE49-F238E27FC236}">
                <a16:creationId xmlns:a16="http://schemas.microsoft.com/office/drawing/2014/main" id="{4C692ECE-3059-B7ED-C76E-B171F96EF7BC}"/>
              </a:ext>
            </a:extLst>
          </p:cNvPr>
          <p:cNvGraphicFramePr>
            <a:graphicFrameLocks noGrp="1"/>
          </p:cNvGraphicFramePr>
          <p:nvPr/>
        </p:nvGraphicFramePr>
        <p:xfrm>
          <a:off x="5903367" y="800679"/>
          <a:ext cx="4834619" cy="1553901"/>
        </p:xfrm>
        <a:graphic>
          <a:graphicData uri="http://schemas.openxmlformats.org/drawingml/2006/table">
            <a:tbl>
              <a:tblPr>
                <a:tableStyleId>{5C22544A-7EE6-4342-B048-85BDC9FD1C3A}</a:tableStyleId>
              </a:tblPr>
              <a:tblGrid>
                <a:gridCol w="2668059">
                  <a:extLst>
                    <a:ext uri="{9D8B030D-6E8A-4147-A177-3AD203B41FA5}">
                      <a16:colId xmlns:a16="http://schemas.microsoft.com/office/drawing/2014/main" val="1844478640"/>
                    </a:ext>
                  </a:extLst>
                </a:gridCol>
                <a:gridCol w="1247010">
                  <a:extLst>
                    <a:ext uri="{9D8B030D-6E8A-4147-A177-3AD203B41FA5}">
                      <a16:colId xmlns:a16="http://schemas.microsoft.com/office/drawing/2014/main" val="149765802"/>
                    </a:ext>
                  </a:extLst>
                </a:gridCol>
                <a:gridCol w="919550">
                  <a:extLst>
                    <a:ext uri="{9D8B030D-6E8A-4147-A177-3AD203B41FA5}">
                      <a16:colId xmlns:a16="http://schemas.microsoft.com/office/drawing/2014/main" val="1085570248"/>
                    </a:ext>
                  </a:extLst>
                </a:gridCol>
              </a:tblGrid>
              <a:tr h="151605">
                <a:tc>
                  <a:txBody>
                    <a:bodyPr/>
                    <a:lstStyle/>
                    <a:p>
                      <a:pPr algn="l" fontAlgn="b">
                        <a:buNone/>
                      </a:pPr>
                      <a:r>
                        <a:rPr lang="en-US" sz="1400" b="1" i="0" u="none" strike="noStrike" dirty="0">
                          <a:solidFill>
                            <a:schemeClr val="tx1"/>
                          </a:solidFill>
                          <a:effectLst/>
                          <a:latin typeface="Arial" panose="020B0604020202020204" pitchFamily="34" charset="0"/>
                          <a:cs typeface="Arial" panose="020B0604020202020204" pitchFamily="34" charset="0"/>
                        </a:rPr>
                        <a:t>Statewide</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Arial" panose="020B0604020202020204" pitchFamily="34" charset="0"/>
                          <a:cs typeface="Arial" panose="020B0604020202020204" pitchFamily="34" charset="0"/>
                        </a:rPr>
                        <a:t>Award</a:t>
                      </a: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Arial" panose="020B0604020202020204" pitchFamily="34" charset="0"/>
                          <a:cs typeface="Arial" panose="020B0604020202020204" pitchFamily="34" charset="0"/>
                        </a:rPr>
                        <a:t>Affordable Units</a:t>
                      </a:r>
                    </a:p>
                  </a:txBody>
                  <a:tcPr marL="7620" marR="7620" marT="7620" marB="0" anchor="b"/>
                </a:tc>
                <a:extLst>
                  <a:ext uri="{0D108BD9-81ED-4DB2-BD59-A6C34878D82A}">
                    <a16:rowId xmlns:a16="http://schemas.microsoft.com/office/drawing/2014/main" val="3303184719"/>
                  </a:ext>
                </a:extLst>
              </a:tr>
              <a:tr h="297983">
                <a:tc>
                  <a:txBody>
                    <a:bodyPr/>
                    <a:lstStyle/>
                    <a:p>
                      <a:pPr algn="l" fontAlgn="b">
                        <a:buNone/>
                      </a:pPr>
                      <a:r>
                        <a:rPr lang="en-US" sz="1400" b="0" i="0" u="none" strike="noStrike" dirty="0">
                          <a:solidFill>
                            <a:srgbClr val="00B0F0"/>
                          </a:solidFill>
                          <a:effectLst/>
                          <a:latin typeface="Arial" panose="020B0604020202020204" pitchFamily="34" charset="0"/>
                          <a:cs typeface="Arial" panose="020B0604020202020204" pitchFamily="34" charset="0"/>
                        </a:rPr>
                        <a:t>Carlsbad Chesterfield Acres Project</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latin typeface="Arial" panose="020B0604020202020204" pitchFamily="34" charset="0"/>
                          <a:cs typeface="Arial" panose="020B0604020202020204" pitchFamily="34" charset="0"/>
                        </a:rPr>
                        <a:t>$   1,612,000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cs typeface="Arial" panose="020B0604020202020204" pitchFamily="34" charset="0"/>
                        </a:rPr>
                        <a:t>26</a:t>
                      </a:r>
                    </a:p>
                  </a:txBody>
                  <a:tcPr marL="7620" marR="7620" marT="7620" marB="0" anchor="b"/>
                </a:tc>
                <a:extLst>
                  <a:ext uri="{0D108BD9-81ED-4DB2-BD59-A6C34878D82A}">
                    <a16:rowId xmlns:a16="http://schemas.microsoft.com/office/drawing/2014/main" val="3171089790"/>
                  </a:ext>
                </a:extLst>
              </a:tr>
              <a:tr h="250881">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Gallup Housing Authority </a:t>
                      </a:r>
                      <a:endParaRPr lang="en-US" sz="1400" b="1" i="0" u="none" strike="noStrike" dirty="0">
                        <a:solidFill>
                          <a:srgbClr val="00B0F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300,000</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8</a:t>
                      </a:r>
                    </a:p>
                  </a:txBody>
                  <a:tcPr marL="7620" marR="7620" marT="7620" marB="0" anchor="b"/>
                </a:tc>
                <a:extLst>
                  <a:ext uri="{0D108BD9-81ED-4DB2-BD59-A6C34878D82A}">
                    <a16:rowId xmlns:a16="http://schemas.microsoft.com/office/drawing/2014/main" val="2421796019"/>
                  </a:ext>
                </a:extLst>
              </a:tr>
              <a:tr h="297983">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Hobbs Habitat for Humanity Project</a:t>
                      </a:r>
                      <a:endParaRPr lang="en-US" sz="1400" b="1" i="0" u="none" strike="noStrike" dirty="0">
                        <a:solidFill>
                          <a:srgbClr val="00B0F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860,000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7620" marR="7620" marT="7620" marB="0" anchor="b"/>
                </a:tc>
                <a:extLst>
                  <a:ext uri="{0D108BD9-81ED-4DB2-BD59-A6C34878D82A}">
                    <a16:rowId xmlns:a16="http://schemas.microsoft.com/office/drawing/2014/main" val="1392113891"/>
                  </a:ext>
                </a:extLst>
              </a:tr>
            </a:tbl>
          </a:graphicData>
        </a:graphic>
      </p:graphicFrame>
      <p:graphicFrame>
        <p:nvGraphicFramePr>
          <p:cNvPr id="14" name="Table 13">
            <a:extLst>
              <a:ext uri="{FF2B5EF4-FFF2-40B4-BE49-F238E27FC236}">
                <a16:creationId xmlns:a16="http://schemas.microsoft.com/office/drawing/2014/main" id="{E57BAC98-A085-DBAB-2F2B-AC2073879295}"/>
              </a:ext>
            </a:extLst>
          </p:cNvPr>
          <p:cNvGraphicFramePr>
            <a:graphicFrameLocks noGrp="1"/>
          </p:cNvGraphicFramePr>
          <p:nvPr/>
        </p:nvGraphicFramePr>
        <p:xfrm>
          <a:off x="5903367" y="2359731"/>
          <a:ext cx="4819074" cy="2930652"/>
        </p:xfrm>
        <a:graphic>
          <a:graphicData uri="http://schemas.openxmlformats.org/drawingml/2006/table">
            <a:tbl>
              <a:tblPr>
                <a:tableStyleId>{5C22544A-7EE6-4342-B048-85BDC9FD1C3A}</a:tableStyleId>
              </a:tblPr>
              <a:tblGrid>
                <a:gridCol w="2673705">
                  <a:extLst>
                    <a:ext uri="{9D8B030D-6E8A-4147-A177-3AD203B41FA5}">
                      <a16:colId xmlns:a16="http://schemas.microsoft.com/office/drawing/2014/main" val="3420911217"/>
                    </a:ext>
                  </a:extLst>
                </a:gridCol>
                <a:gridCol w="1255632">
                  <a:extLst>
                    <a:ext uri="{9D8B030D-6E8A-4147-A177-3AD203B41FA5}">
                      <a16:colId xmlns:a16="http://schemas.microsoft.com/office/drawing/2014/main" val="1128907364"/>
                    </a:ext>
                  </a:extLst>
                </a:gridCol>
                <a:gridCol w="889737">
                  <a:extLst>
                    <a:ext uri="{9D8B030D-6E8A-4147-A177-3AD203B41FA5}">
                      <a16:colId xmlns:a16="http://schemas.microsoft.com/office/drawing/2014/main" val="3760803046"/>
                    </a:ext>
                  </a:extLst>
                </a:gridCol>
              </a:tblGrid>
              <a:tr h="225694">
                <a:tc>
                  <a:txBody>
                    <a:bodyPr/>
                    <a:lstStyle/>
                    <a:p>
                      <a:pPr algn="l" fontAlgn="b">
                        <a:buNone/>
                      </a:pPr>
                      <a:r>
                        <a:rPr lang="en-US" sz="1400" b="0" i="0" u="none" strike="noStrike" dirty="0">
                          <a:solidFill>
                            <a:srgbClr val="7030A0"/>
                          </a:solidFill>
                          <a:effectLst/>
                          <a:latin typeface="Arial" panose="020B0604020202020204" pitchFamily="34" charset="0"/>
                          <a:cs typeface="Arial" panose="020B0604020202020204" pitchFamily="34" charset="0"/>
                        </a:rPr>
                        <a:t>Los Alamos Coyote Mesa Project</a:t>
                      </a: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4,964,800</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98</a:t>
                      </a:r>
                    </a:p>
                  </a:txBody>
                  <a:tcPr marL="7620" marR="7620" marT="7620" marB="0" anchor="b"/>
                </a:tc>
                <a:extLst>
                  <a:ext uri="{0D108BD9-81ED-4DB2-BD59-A6C34878D82A}">
                    <a16:rowId xmlns:a16="http://schemas.microsoft.com/office/drawing/2014/main" val="2603482128"/>
                  </a:ext>
                </a:extLst>
              </a:tr>
              <a:tr h="346830">
                <a:tc>
                  <a:txBody>
                    <a:bodyPr/>
                    <a:lstStyle/>
                    <a:p>
                      <a:pPr algn="l" fontAlgn="b">
                        <a:buNone/>
                      </a:pPr>
                      <a:r>
                        <a:rPr lang="en-US" sz="1400" b="0" i="0" u="none" strike="noStrike" dirty="0">
                          <a:solidFill>
                            <a:srgbClr val="7030A0"/>
                          </a:solidFill>
                          <a:effectLst/>
                          <a:latin typeface="Arial" panose="020B0604020202020204" pitchFamily="34" charset="0"/>
                          <a:cs typeface="Arial" panose="020B0604020202020204" pitchFamily="34" charset="0"/>
                        </a:rPr>
                        <a:t>Red River Affordable Housing Project</a:t>
                      </a: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1,600,000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30</a:t>
                      </a:r>
                    </a:p>
                  </a:txBody>
                  <a:tcPr marL="7620" marR="7620" marT="7620" marB="0" anchor="b"/>
                </a:tc>
                <a:extLst>
                  <a:ext uri="{0D108BD9-81ED-4DB2-BD59-A6C34878D82A}">
                    <a16:rowId xmlns:a16="http://schemas.microsoft.com/office/drawing/2014/main" val="3775078284"/>
                  </a:ext>
                </a:extLst>
              </a:tr>
              <a:tr h="346830">
                <a:tc>
                  <a:txBody>
                    <a:bodyPr/>
                    <a:lstStyle/>
                    <a:p>
                      <a:pPr algn="l" fontAlgn="b">
                        <a:buNone/>
                      </a:pPr>
                      <a:r>
                        <a:rPr lang="en-US" sz="1400" u="none" strike="noStrike" dirty="0">
                          <a:solidFill>
                            <a:schemeClr val="tx1"/>
                          </a:solidFill>
                          <a:effectLst/>
                          <a:latin typeface="Arial" panose="020B0604020202020204" pitchFamily="34" charset="0"/>
                          <a:cs typeface="Arial" panose="020B0604020202020204" pitchFamily="34" charset="0"/>
                        </a:rPr>
                        <a:t>Ruidoso Workforce Housing Project</a:t>
                      </a:r>
                      <a:endParaRPr lang="en-US"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5,374,500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TBD</a:t>
                      </a:r>
                    </a:p>
                  </a:txBody>
                  <a:tcPr marL="7620" marR="7620" marT="7620" marB="0" anchor="b"/>
                </a:tc>
                <a:extLst>
                  <a:ext uri="{0D108BD9-81ED-4DB2-BD59-A6C34878D82A}">
                    <a16:rowId xmlns:a16="http://schemas.microsoft.com/office/drawing/2014/main" val="3836508687"/>
                  </a:ext>
                </a:extLst>
              </a:tr>
              <a:tr h="208048">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Santa Fe Las Estrellas Project</a:t>
                      </a:r>
                      <a:endParaRPr lang="en-US" sz="1400" b="1" i="0" u="none" strike="noStrike" dirty="0">
                        <a:solidFill>
                          <a:srgbClr val="00B0F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4,490,000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78</a:t>
                      </a:r>
                    </a:p>
                  </a:txBody>
                  <a:tcPr marL="7620" marR="7620" marT="7620" marB="0" anchor="b"/>
                </a:tc>
                <a:extLst>
                  <a:ext uri="{0D108BD9-81ED-4DB2-BD59-A6C34878D82A}">
                    <a16:rowId xmlns:a16="http://schemas.microsoft.com/office/drawing/2014/main" val="1561696376"/>
                  </a:ext>
                </a:extLst>
              </a:tr>
              <a:tr h="226978">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Santa Fe Arroyo Oeste Project</a:t>
                      </a:r>
                      <a:endParaRPr lang="en-US" sz="1400" b="1" i="0" u="none" strike="noStrike" dirty="0">
                        <a:solidFill>
                          <a:srgbClr val="00B0F0"/>
                        </a:solidFill>
                        <a:effectLst/>
                        <a:latin typeface="Arial" panose="020B0604020202020204" pitchFamily="34" charset="0"/>
                        <a:cs typeface="Arial" panose="020B0604020202020204" pitchFamily="34" charset="0"/>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latin typeface="Arial" panose="020B0604020202020204" pitchFamily="34" charset="0"/>
                          <a:cs typeface="Arial" panose="020B0604020202020204" pitchFamily="34" charset="0"/>
                        </a:rPr>
                        <a:t>$    6,500,000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rial" panose="020B0604020202020204" pitchFamily="34" charset="0"/>
                          <a:cs typeface="Arial" panose="020B0604020202020204" pitchFamily="34" charset="0"/>
                        </a:rPr>
                        <a:t>20</a:t>
                      </a:r>
                    </a:p>
                  </a:txBody>
                  <a:tcPr marL="7620" marR="7620" marT="7620" marB="0" anchor="b"/>
                </a:tc>
                <a:extLst>
                  <a:ext uri="{0D108BD9-81ED-4DB2-BD59-A6C34878D82A}">
                    <a16:rowId xmlns:a16="http://schemas.microsoft.com/office/drawing/2014/main" val="3813220054"/>
                  </a:ext>
                </a:extLst>
              </a:tr>
              <a:tr h="346830">
                <a:tc>
                  <a:txBody>
                    <a:bodyPr/>
                    <a:lstStyle/>
                    <a:p>
                      <a:pPr algn="l" fontAlgn="b">
                        <a:buNone/>
                      </a:pPr>
                      <a:r>
                        <a:rPr lang="en-US" sz="1400" u="none" strike="noStrike" dirty="0">
                          <a:solidFill>
                            <a:srgbClr val="00B0F0"/>
                          </a:solidFill>
                          <a:effectLst/>
                          <a:latin typeface="Arial" panose="020B0604020202020204" pitchFamily="34" charset="0"/>
                          <a:cs typeface="Arial" panose="020B0604020202020204" pitchFamily="34" charset="0"/>
                        </a:rPr>
                        <a:t>Santa Fe County Affordable Housing</a:t>
                      </a:r>
                      <a:endParaRPr lang="en-US" sz="1400" b="1" i="0" u="none" strike="noStrike" dirty="0">
                        <a:solidFill>
                          <a:srgbClr val="00B0F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2,000,000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TBD</a:t>
                      </a:r>
                    </a:p>
                  </a:txBody>
                  <a:tcPr marL="7620" marR="7620" marT="7620" marB="0" anchor="b"/>
                </a:tc>
                <a:extLst>
                  <a:ext uri="{0D108BD9-81ED-4DB2-BD59-A6C34878D82A}">
                    <a16:rowId xmlns:a16="http://schemas.microsoft.com/office/drawing/2014/main" val="412543224"/>
                  </a:ext>
                </a:extLst>
              </a:tr>
              <a:tr h="213904">
                <a:tc>
                  <a:txBody>
                    <a:bodyPr/>
                    <a:lstStyle/>
                    <a:p>
                      <a:pPr algn="l" fontAlgn="b">
                        <a:buNone/>
                      </a:pPr>
                      <a:r>
                        <a:rPr lang="en-US" sz="1400" u="none" strike="noStrike" dirty="0">
                          <a:solidFill>
                            <a:schemeClr val="tx1"/>
                          </a:solidFill>
                          <a:effectLst/>
                          <a:latin typeface="Arial" panose="020B0604020202020204" pitchFamily="34" charset="0"/>
                          <a:cs typeface="Arial" panose="020B0604020202020204" pitchFamily="34" charset="0"/>
                        </a:rPr>
                        <a:t>Taos County Workforce Housing</a:t>
                      </a:r>
                      <a:endParaRPr lang="en-US" sz="1400" b="1" i="0" u="none" strike="noStrike" dirty="0">
                        <a:solidFill>
                          <a:schemeClr val="tx1"/>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5,200,000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TBD</a:t>
                      </a:r>
                    </a:p>
                  </a:txBody>
                  <a:tcPr marL="7620" marR="7620" marT="7620" marB="0" anchor="b"/>
                </a:tc>
                <a:extLst>
                  <a:ext uri="{0D108BD9-81ED-4DB2-BD59-A6C34878D82A}">
                    <a16:rowId xmlns:a16="http://schemas.microsoft.com/office/drawing/2014/main" val="493140873"/>
                  </a:ext>
                </a:extLst>
              </a:tr>
              <a:tr h="346830">
                <a:tc>
                  <a:txBody>
                    <a:bodyPr/>
                    <a:lstStyle/>
                    <a:p>
                      <a:pPr algn="l" fontAlgn="b">
                        <a:buNone/>
                      </a:pPr>
                      <a:r>
                        <a:rPr lang="en-US" sz="1400" b="0" i="0" u="none" strike="noStrike" dirty="0">
                          <a:solidFill>
                            <a:srgbClr val="00B0F0"/>
                          </a:solidFill>
                          <a:effectLst/>
                          <a:latin typeface="Arial" panose="020B0604020202020204" pitchFamily="34" charset="0"/>
                          <a:cs typeface="Arial" panose="020B0604020202020204" pitchFamily="34" charset="0"/>
                        </a:rPr>
                        <a:t>Valencia County Affordable Housing</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    1,800,000</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TBD</a:t>
                      </a:r>
                    </a:p>
                  </a:txBody>
                  <a:tcPr marL="7620" marR="7620" marT="7620" marB="0" anchor="b"/>
                </a:tc>
                <a:extLst>
                  <a:ext uri="{0D108BD9-81ED-4DB2-BD59-A6C34878D82A}">
                    <a16:rowId xmlns:a16="http://schemas.microsoft.com/office/drawing/2014/main" val="2097910341"/>
                  </a:ext>
                </a:extLst>
              </a:tr>
              <a:tr h="298660">
                <a:tc>
                  <a:txBody>
                    <a:bodyPr/>
                    <a:lstStyle/>
                    <a:p>
                      <a:pPr algn="l" fontAlgn="b">
                        <a:buNone/>
                      </a:pPr>
                      <a:r>
                        <a:rPr lang="en-US" sz="1400" b="1" i="0" u="none" strike="noStrike" dirty="0">
                          <a:solidFill>
                            <a:schemeClr val="tx1"/>
                          </a:solidFill>
                          <a:effectLst/>
                          <a:latin typeface="Arial" panose="020B0604020202020204" pitchFamily="34" charset="0"/>
                          <a:cs typeface="Arial" panose="020B0604020202020204" pitchFamily="34" charset="0"/>
                        </a:rPr>
                        <a:t>Grand Total</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Arial" panose="020B0604020202020204" pitchFamily="34" charset="0"/>
                          <a:cs typeface="Arial" panose="020B0604020202020204" pitchFamily="34" charset="0"/>
                        </a:rPr>
                        <a:t>$ 34,701,300</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Arial" panose="020B0604020202020204" pitchFamily="34" charset="0"/>
                          <a:cs typeface="Arial" panose="020B0604020202020204" pitchFamily="34" charset="0"/>
                        </a:rPr>
                        <a:t>274+</a:t>
                      </a:r>
                    </a:p>
                  </a:txBody>
                  <a:tcPr marL="7620" marR="7620" marT="7620" marB="0" anchor="b"/>
                </a:tc>
                <a:extLst>
                  <a:ext uri="{0D108BD9-81ED-4DB2-BD59-A6C34878D82A}">
                    <a16:rowId xmlns:a16="http://schemas.microsoft.com/office/drawing/2014/main" val="1689805629"/>
                  </a:ext>
                </a:extLst>
              </a:tr>
            </a:tbl>
          </a:graphicData>
        </a:graphic>
      </p:graphicFrame>
      <p:sp>
        <p:nvSpPr>
          <p:cNvPr id="18" name="TextBox 17">
            <a:extLst>
              <a:ext uri="{FF2B5EF4-FFF2-40B4-BE49-F238E27FC236}">
                <a16:creationId xmlns:a16="http://schemas.microsoft.com/office/drawing/2014/main" id="{912782A4-DD15-5256-C3AE-2249B0D7A6F0}"/>
              </a:ext>
            </a:extLst>
          </p:cNvPr>
          <p:cNvSpPr txBox="1"/>
          <p:nvPr/>
        </p:nvSpPr>
        <p:spPr>
          <a:xfrm>
            <a:off x="5814854" y="5405056"/>
            <a:ext cx="4819074" cy="738664"/>
          </a:xfrm>
          <a:prstGeom prst="rect">
            <a:avLst/>
          </a:prstGeom>
          <a:noFill/>
        </p:spPr>
        <p:txBody>
          <a:bodyPr wrap="square" rtlCol="0">
            <a:spAutoFit/>
          </a:bodyPr>
          <a:lstStyle/>
          <a:p>
            <a:r>
              <a:rPr lang="en-US" sz="1400" dirty="0">
                <a:solidFill>
                  <a:srgbClr val="7030A0"/>
                </a:solidFill>
                <a:latin typeface="Arial" panose="020B0604020202020204" pitchFamily="34" charset="0"/>
                <a:cs typeface="Arial" panose="020B0604020202020204" pitchFamily="34" charset="0"/>
              </a:rPr>
              <a:t>Rental projects in purple</a:t>
            </a:r>
          </a:p>
          <a:p>
            <a:r>
              <a:rPr lang="en-US" sz="1400" dirty="0">
                <a:solidFill>
                  <a:srgbClr val="00B0F0"/>
                </a:solidFill>
                <a:latin typeface="Arial" panose="020B0604020202020204" pitchFamily="34" charset="0"/>
                <a:cs typeface="Arial" panose="020B0604020202020204" pitchFamily="34" charset="0"/>
              </a:rPr>
              <a:t>Homeownership projects in blue</a:t>
            </a:r>
          </a:p>
          <a:p>
            <a:r>
              <a:rPr lang="en-US" sz="1400" dirty="0">
                <a:latin typeface="Arial" panose="020B0604020202020204" pitchFamily="34" charset="0"/>
                <a:cs typeface="Arial" panose="020B0604020202020204" pitchFamily="34" charset="0"/>
              </a:rPr>
              <a:t>Rental or homeownership mixed or TBD in black</a:t>
            </a:r>
          </a:p>
        </p:txBody>
      </p:sp>
      <p:sp>
        <p:nvSpPr>
          <p:cNvPr id="2" name="TextBox 1">
            <a:extLst>
              <a:ext uri="{FF2B5EF4-FFF2-40B4-BE49-F238E27FC236}">
                <a16:creationId xmlns:a16="http://schemas.microsoft.com/office/drawing/2014/main" id="{76AB5C17-BB87-A5B5-AED9-A1C6ABDC6764}"/>
              </a:ext>
            </a:extLst>
          </p:cNvPr>
          <p:cNvSpPr txBox="1"/>
          <p:nvPr/>
        </p:nvSpPr>
        <p:spPr>
          <a:xfrm>
            <a:off x="2877716" y="6175804"/>
            <a:ext cx="3218283" cy="261610"/>
          </a:xfrm>
          <a:prstGeom prst="rect">
            <a:avLst/>
          </a:prstGeom>
          <a:noFill/>
        </p:spPr>
        <p:txBody>
          <a:bodyPr wrap="square" rtlCol="0">
            <a:spAutoFit/>
          </a:bodyPr>
          <a:lstStyle/>
          <a:p>
            <a:r>
              <a:rPr lang="en-US" sz="1100" i="1" dirty="0">
                <a:latin typeface="Arial" panose="020B0604020202020204" pitchFamily="34" charset="0"/>
                <a:cs typeface="Arial" panose="020B0604020202020204" pitchFamily="34" charset="0"/>
              </a:rPr>
              <a:t>* Bernalillo County administering</a:t>
            </a:r>
          </a:p>
        </p:txBody>
      </p:sp>
    </p:spTree>
    <p:extLst>
      <p:ext uri="{BB962C8B-B14F-4D97-AF65-F5344CB8AC3E}">
        <p14:creationId xmlns:p14="http://schemas.microsoft.com/office/powerpoint/2010/main" val="873015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8D324-1168-86C2-AA64-B5434D98191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7A03588-3B16-2EE1-E576-124C76F9D9AD}"/>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Supportive Housing &amp; Youth</a:t>
            </a:r>
          </a:p>
        </p:txBody>
      </p:sp>
      <p:pic>
        <p:nvPicPr>
          <p:cNvPr id="16" name="Picture 15" descr="Logo&#10;&#10;Description automatically generated with medium confidence">
            <a:extLst>
              <a:ext uri="{FF2B5EF4-FFF2-40B4-BE49-F238E27FC236}">
                <a16:creationId xmlns:a16="http://schemas.microsoft.com/office/drawing/2014/main" id="{07918771-1E79-5D6A-B62C-38FF348B1F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49" y="6067143"/>
            <a:ext cx="1813271" cy="523220"/>
          </a:xfrm>
          <a:prstGeom prst="rect">
            <a:avLst/>
          </a:prstGeom>
        </p:spPr>
      </p:pic>
      <p:graphicFrame>
        <p:nvGraphicFramePr>
          <p:cNvPr id="2" name="Table 1">
            <a:extLst>
              <a:ext uri="{FF2B5EF4-FFF2-40B4-BE49-F238E27FC236}">
                <a16:creationId xmlns:a16="http://schemas.microsoft.com/office/drawing/2014/main" id="{50749069-123A-B37A-4C7A-C1AA510E13FA}"/>
              </a:ext>
            </a:extLst>
          </p:cNvPr>
          <p:cNvGraphicFramePr>
            <a:graphicFrameLocks noGrp="1"/>
          </p:cNvGraphicFramePr>
          <p:nvPr/>
        </p:nvGraphicFramePr>
        <p:xfrm>
          <a:off x="565251" y="1314789"/>
          <a:ext cx="5362206" cy="1524000"/>
        </p:xfrm>
        <a:graphic>
          <a:graphicData uri="http://schemas.openxmlformats.org/drawingml/2006/table">
            <a:tbl>
              <a:tblPr>
                <a:tableStyleId>{5C22544A-7EE6-4342-B048-85BDC9FD1C3A}</a:tableStyleId>
              </a:tblPr>
              <a:tblGrid>
                <a:gridCol w="2204726">
                  <a:extLst>
                    <a:ext uri="{9D8B030D-6E8A-4147-A177-3AD203B41FA5}">
                      <a16:colId xmlns:a16="http://schemas.microsoft.com/office/drawing/2014/main" val="1920488571"/>
                    </a:ext>
                  </a:extLst>
                </a:gridCol>
                <a:gridCol w="1578740">
                  <a:extLst>
                    <a:ext uri="{9D8B030D-6E8A-4147-A177-3AD203B41FA5}">
                      <a16:colId xmlns:a16="http://schemas.microsoft.com/office/drawing/2014/main" val="2189188315"/>
                    </a:ext>
                  </a:extLst>
                </a:gridCol>
                <a:gridCol w="1578740">
                  <a:extLst>
                    <a:ext uri="{9D8B030D-6E8A-4147-A177-3AD203B41FA5}">
                      <a16:colId xmlns:a16="http://schemas.microsoft.com/office/drawing/2014/main" val="2188373543"/>
                    </a:ext>
                  </a:extLst>
                </a:gridCol>
              </a:tblGrid>
              <a:tr h="220980">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Supportive Housing</a:t>
                      </a: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Investment</a:t>
                      </a: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Units</a:t>
                      </a:r>
                    </a:p>
                  </a:txBody>
                  <a:tcPr marL="7620" marR="7620" marT="7620" marB="0" anchor="b"/>
                </a:tc>
                <a:extLst>
                  <a:ext uri="{0D108BD9-81ED-4DB2-BD59-A6C34878D82A}">
                    <a16:rowId xmlns:a16="http://schemas.microsoft.com/office/drawing/2014/main" val="3425407961"/>
                  </a:ext>
                </a:extLst>
              </a:tr>
              <a:tr h="220980">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Amador Crossing (Las Cruces)</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$ 1,725,000</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50</a:t>
                      </a:r>
                    </a:p>
                  </a:txBody>
                  <a:tcPr marL="7620" marR="7620" marT="7620" marB="0" anchor="b"/>
                </a:tc>
                <a:extLst>
                  <a:ext uri="{0D108BD9-81ED-4DB2-BD59-A6C34878D82A}">
                    <a16:rowId xmlns:a16="http://schemas.microsoft.com/office/drawing/2014/main" val="1985473907"/>
                  </a:ext>
                </a:extLst>
              </a:tr>
              <a:tr h="220980">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Cornerstone Apartments (Silver City)</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$ 3,000,000</a:t>
                      </a: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30</a:t>
                      </a:r>
                    </a:p>
                  </a:txBody>
                  <a:tcPr marL="7620" marR="7620" marT="7620" marB="0" anchor="b"/>
                </a:tc>
                <a:extLst>
                  <a:ext uri="{0D108BD9-81ED-4DB2-BD59-A6C34878D82A}">
                    <a16:rowId xmlns:a16="http://schemas.microsoft.com/office/drawing/2014/main" val="3531869568"/>
                  </a:ext>
                </a:extLst>
              </a:tr>
              <a:tr h="220980">
                <a:tc>
                  <a:txBody>
                    <a:bodyPr/>
                    <a:lstStyle/>
                    <a:p>
                      <a:pPr algn="l" fontAlgn="b">
                        <a:buNone/>
                      </a:pPr>
                      <a:r>
                        <a:rPr lang="en-US" sz="1400" b="0" u="none" strike="noStrike" dirty="0">
                          <a:effectLst/>
                          <a:latin typeface="Arial" panose="020B0604020202020204" pitchFamily="34" charset="0"/>
                          <a:cs typeface="Arial" panose="020B0604020202020204" pitchFamily="34" charset="0"/>
                        </a:rPr>
                        <a:t>Ponderosa Place (Bernalillo County)</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u="none" strike="noStrike" dirty="0">
                          <a:effectLst/>
                          <a:latin typeface="Arial" panose="020B0604020202020204" pitchFamily="34" charset="0"/>
                          <a:cs typeface="Arial" panose="020B0604020202020204" pitchFamily="34" charset="0"/>
                        </a:rPr>
                        <a:t> $ 7,172,320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76</a:t>
                      </a:r>
                    </a:p>
                  </a:txBody>
                  <a:tcPr marL="7620" marR="7620" marT="7620" marB="0" anchor="b"/>
                </a:tc>
                <a:extLst>
                  <a:ext uri="{0D108BD9-81ED-4DB2-BD59-A6C34878D82A}">
                    <a16:rowId xmlns:a16="http://schemas.microsoft.com/office/drawing/2014/main" val="3334355046"/>
                  </a:ext>
                </a:extLst>
              </a:tr>
            </a:tbl>
          </a:graphicData>
        </a:graphic>
      </p:graphicFrame>
      <p:graphicFrame>
        <p:nvGraphicFramePr>
          <p:cNvPr id="4" name="Table 3">
            <a:extLst>
              <a:ext uri="{FF2B5EF4-FFF2-40B4-BE49-F238E27FC236}">
                <a16:creationId xmlns:a16="http://schemas.microsoft.com/office/drawing/2014/main" id="{7D49EC4A-0B3B-F6A7-E4FD-419106AF61FA}"/>
              </a:ext>
            </a:extLst>
          </p:cNvPr>
          <p:cNvGraphicFramePr>
            <a:graphicFrameLocks noGrp="1"/>
          </p:cNvGraphicFramePr>
          <p:nvPr/>
        </p:nvGraphicFramePr>
        <p:xfrm>
          <a:off x="565250" y="2932776"/>
          <a:ext cx="5362207" cy="2171700"/>
        </p:xfrm>
        <a:graphic>
          <a:graphicData uri="http://schemas.openxmlformats.org/drawingml/2006/table">
            <a:tbl>
              <a:tblPr>
                <a:tableStyleId>{5C22544A-7EE6-4342-B048-85BDC9FD1C3A}</a:tableStyleId>
              </a:tblPr>
              <a:tblGrid>
                <a:gridCol w="2227139">
                  <a:extLst>
                    <a:ext uri="{9D8B030D-6E8A-4147-A177-3AD203B41FA5}">
                      <a16:colId xmlns:a16="http://schemas.microsoft.com/office/drawing/2014/main" val="1570508761"/>
                    </a:ext>
                  </a:extLst>
                </a:gridCol>
                <a:gridCol w="1567534">
                  <a:extLst>
                    <a:ext uri="{9D8B030D-6E8A-4147-A177-3AD203B41FA5}">
                      <a16:colId xmlns:a16="http://schemas.microsoft.com/office/drawing/2014/main" val="60650893"/>
                    </a:ext>
                  </a:extLst>
                </a:gridCol>
                <a:gridCol w="1567534">
                  <a:extLst>
                    <a:ext uri="{9D8B030D-6E8A-4147-A177-3AD203B41FA5}">
                      <a16:colId xmlns:a16="http://schemas.microsoft.com/office/drawing/2014/main" val="2090278908"/>
                    </a:ext>
                  </a:extLst>
                </a:gridCol>
              </a:tblGrid>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Youth</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Investment</a:t>
                      </a: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Beds or Families Served</a:t>
                      </a:r>
                    </a:p>
                  </a:txBody>
                  <a:tcPr marL="7620" marR="7620" marT="7620" marB="0" anchor="b"/>
                </a:tc>
                <a:extLst>
                  <a:ext uri="{0D108BD9-81ED-4DB2-BD59-A6C34878D82A}">
                    <a16:rowId xmlns:a16="http://schemas.microsoft.com/office/drawing/2014/main" val="1566352821"/>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ABQ Young Adult Housing and Treatment Navigation Center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862,500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41 beds</a:t>
                      </a:r>
                    </a:p>
                  </a:txBody>
                  <a:tcPr marL="7620" marR="7620" marT="7620" marB="0" anchor="b"/>
                </a:tc>
                <a:extLst>
                  <a:ext uri="{0D108BD9-81ED-4DB2-BD59-A6C34878D82A}">
                    <a16:rowId xmlns:a16="http://schemas.microsoft.com/office/drawing/2014/main" val="1971845652"/>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Family Stabilization Pilot Project</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latin typeface="Arial"/>
                          <a:cs typeface="Arial"/>
                        </a:rPr>
                        <a:t> $   4,850,000</a:t>
                      </a:r>
                      <a:endParaRPr lang="en-US" sz="1400" b="0" i="0" u="none" strike="noStrike" dirty="0">
                        <a:solidFill>
                          <a:srgbClr val="000000"/>
                        </a:solidFill>
                        <a:effectLst/>
                        <a:latin typeface="Arial" panose="020B0604020202020204" pitchFamily="34" charset="0"/>
                        <a:cs typeface="Arial" panose="020B0604020202020204" pitchFamily="34" charset="0"/>
                      </a:endParaRPr>
                    </a:p>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~470 families</a:t>
                      </a:r>
                    </a:p>
                  </a:txBody>
                  <a:tcPr marL="7620" marR="7620" marT="7620" marB="0" anchor="b"/>
                </a:tc>
                <a:extLst>
                  <a:ext uri="{0D108BD9-81ED-4DB2-BD59-A6C34878D82A}">
                    <a16:rowId xmlns:a16="http://schemas.microsoft.com/office/drawing/2014/main" val="3620895167"/>
                  </a:ext>
                </a:extLst>
              </a:tr>
              <a:tr h="254118">
                <a:tc>
                  <a:txBody>
                    <a:bodyPr/>
                    <a:lstStyle/>
                    <a:p>
                      <a:pPr algn="l" fontAlgn="b">
                        <a:buNone/>
                      </a:pPr>
                      <a:r>
                        <a:rPr lang="en-US" sz="1400" u="none" strike="noStrike" dirty="0">
                          <a:effectLst/>
                          <a:latin typeface="Arial" panose="020B0604020202020204" pitchFamily="34" charset="0"/>
                          <a:cs typeface="Arial" panose="020B0604020202020204" pitchFamily="34" charset="0"/>
                        </a:rPr>
                        <a:t>Statewide Youth Housing System Improvement grant</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$ 1,998,455</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N/A</a:t>
                      </a:r>
                    </a:p>
                  </a:txBody>
                  <a:tcPr marL="7620" marR="7620" marT="7620" marB="0" anchor="b"/>
                </a:tc>
                <a:extLst>
                  <a:ext uri="{0D108BD9-81ED-4DB2-BD59-A6C34878D82A}">
                    <a16:rowId xmlns:a16="http://schemas.microsoft.com/office/drawing/2014/main" val="1324225666"/>
                  </a:ext>
                </a:extLst>
              </a:tr>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Grand Total</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a:cs typeface="Arial"/>
                        </a:rPr>
                        <a:t> $ 5,460,955</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867934052"/>
                  </a:ext>
                </a:extLst>
              </a:tr>
            </a:tbl>
          </a:graphicData>
        </a:graphic>
      </p:graphicFrame>
      <p:pic>
        <p:nvPicPr>
          <p:cNvPr id="5" name="Picture 4">
            <a:extLst>
              <a:ext uri="{FF2B5EF4-FFF2-40B4-BE49-F238E27FC236}">
                <a16:creationId xmlns:a16="http://schemas.microsoft.com/office/drawing/2014/main" id="{F3C00C47-B646-4A91-3D58-88EAF990D0C5}"/>
              </a:ext>
            </a:extLst>
          </p:cNvPr>
          <p:cNvPicPr>
            <a:picLocks noChangeAspect="1"/>
          </p:cNvPicPr>
          <p:nvPr/>
        </p:nvPicPr>
        <p:blipFill>
          <a:blip r:embed="rId4"/>
          <a:stretch>
            <a:fillRect/>
          </a:stretch>
        </p:blipFill>
        <p:spPr>
          <a:xfrm>
            <a:off x="7562088" y="1402468"/>
            <a:ext cx="3524338" cy="3480193"/>
          </a:xfrm>
          <a:prstGeom prst="rect">
            <a:avLst/>
          </a:prstGeom>
        </p:spPr>
      </p:pic>
    </p:spTree>
    <p:extLst>
      <p:ext uri="{BB962C8B-B14F-4D97-AF65-F5344CB8AC3E}">
        <p14:creationId xmlns:p14="http://schemas.microsoft.com/office/powerpoint/2010/main" val="1826531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229DB-1F54-5B51-537D-391F8B6C0DC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C34B4D1-4116-ECE6-F67D-3044BB5AF835}"/>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Homelessness</a:t>
            </a:r>
          </a:p>
        </p:txBody>
      </p:sp>
      <p:sp>
        <p:nvSpPr>
          <p:cNvPr id="3" name="Content Placeholder 2">
            <a:extLst>
              <a:ext uri="{FF2B5EF4-FFF2-40B4-BE49-F238E27FC236}">
                <a16:creationId xmlns:a16="http://schemas.microsoft.com/office/drawing/2014/main" id="{73B1AE1C-F264-4D2A-1C75-ECEA945289B1}"/>
              </a:ext>
            </a:extLst>
          </p:cNvPr>
          <p:cNvSpPr txBox="1">
            <a:spLocks/>
          </p:cNvSpPr>
          <p:nvPr/>
        </p:nvSpPr>
        <p:spPr>
          <a:xfrm>
            <a:off x="167149" y="1967136"/>
            <a:ext cx="1329303" cy="6435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700" dirty="0">
                <a:latin typeface="Arial" panose="020B0604020202020204" pitchFamily="34" charset="0"/>
                <a:cs typeface="Arial" panose="020B0604020202020204" pitchFamily="34" charset="0"/>
              </a:rPr>
              <a:t>Emergency Shelter</a:t>
            </a:r>
          </a:p>
        </p:txBody>
      </p:sp>
      <p:pic>
        <p:nvPicPr>
          <p:cNvPr id="16" name="Picture 15" descr="Logo&#10;&#10;Description automatically generated with medium confidence">
            <a:extLst>
              <a:ext uri="{FF2B5EF4-FFF2-40B4-BE49-F238E27FC236}">
                <a16:creationId xmlns:a16="http://schemas.microsoft.com/office/drawing/2014/main" id="{037DE74F-2CE2-6C55-8CA6-B918CEB2D4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49" y="6067143"/>
            <a:ext cx="1813271" cy="523220"/>
          </a:xfrm>
          <a:prstGeom prst="rect">
            <a:avLst/>
          </a:prstGeom>
        </p:spPr>
      </p:pic>
      <p:graphicFrame>
        <p:nvGraphicFramePr>
          <p:cNvPr id="2" name="Table 1">
            <a:extLst>
              <a:ext uri="{FF2B5EF4-FFF2-40B4-BE49-F238E27FC236}">
                <a16:creationId xmlns:a16="http://schemas.microsoft.com/office/drawing/2014/main" id="{7E74AAAC-C0CC-0CB9-4998-6066C1BFD924}"/>
              </a:ext>
            </a:extLst>
          </p:cNvPr>
          <p:cNvGraphicFramePr>
            <a:graphicFrameLocks noGrp="1"/>
          </p:cNvGraphicFramePr>
          <p:nvPr>
            <p:extLst>
              <p:ext uri="{D42A27DB-BD31-4B8C-83A1-F6EECF244321}">
                <p14:modId xmlns:p14="http://schemas.microsoft.com/office/powerpoint/2010/main" val="3246537978"/>
              </p:ext>
            </p:extLst>
          </p:nvPr>
        </p:nvGraphicFramePr>
        <p:xfrm>
          <a:off x="1738434" y="982318"/>
          <a:ext cx="8278345" cy="2865120"/>
        </p:xfrm>
        <a:graphic>
          <a:graphicData uri="http://schemas.openxmlformats.org/drawingml/2006/table">
            <a:tbl>
              <a:tblPr>
                <a:tableStyleId>{5C22544A-7EE6-4342-B048-85BDC9FD1C3A}</a:tableStyleId>
              </a:tblPr>
              <a:tblGrid>
                <a:gridCol w="6490553">
                  <a:extLst>
                    <a:ext uri="{9D8B030D-6E8A-4147-A177-3AD203B41FA5}">
                      <a16:colId xmlns:a16="http://schemas.microsoft.com/office/drawing/2014/main" val="544940450"/>
                    </a:ext>
                  </a:extLst>
                </a:gridCol>
                <a:gridCol w="1787792">
                  <a:extLst>
                    <a:ext uri="{9D8B030D-6E8A-4147-A177-3AD203B41FA5}">
                      <a16:colId xmlns:a16="http://schemas.microsoft.com/office/drawing/2014/main" val="3182146013"/>
                    </a:ext>
                  </a:extLst>
                </a:gridCol>
              </a:tblGrid>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Albuquerque</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15,977,104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183350447"/>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 Gibson First Responder Receiving Area Operations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1,289,736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11665353"/>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 Gibson Men's Housing and Treatment Navigation Center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1,350,000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679913568"/>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 Gibson Men's Housing and Treatment Navigation Center Expansion</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1,350,000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874150313"/>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 Gibson Roof Repair</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2,971,865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915184078"/>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 Gibson Women’s Housing And Treatment Navigation Center Expanded Operations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1,350,000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969447292"/>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West Capital</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400,000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044222665"/>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West Operations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6,103,003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130111579"/>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Gateway Shared Costs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1,162,500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979538921"/>
                  </a:ext>
                </a:extLst>
              </a:tr>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Santa Fe Agape House and Street Outreach</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1,200,000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474905754"/>
                  </a:ext>
                </a:extLst>
              </a:tr>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Code Blue</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824,196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365027630"/>
                  </a:ext>
                </a:extLst>
              </a:tr>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Grand Total</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18,001,300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723547788"/>
                  </a:ext>
                </a:extLst>
              </a:tr>
            </a:tbl>
          </a:graphicData>
        </a:graphic>
      </p:graphicFrame>
      <p:graphicFrame>
        <p:nvGraphicFramePr>
          <p:cNvPr id="7" name="Table 6">
            <a:extLst>
              <a:ext uri="{FF2B5EF4-FFF2-40B4-BE49-F238E27FC236}">
                <a16:creationId xmlns:a16="http://schemas.microsoft.com/office/drawing/2014/main" id="{9F751A85-B28E-BAD9-4311-D2F9ABEE32D8}"/>
              </a:ext>
            </a:extLst>
          </p:cNvPr>
          <p:cNvGraphicFramePr>
            <a:graphicFrameLocks noGrp="1"/>
          </p:cNvGraphicFramePr>
          <p:nvPr/>
        </p:nvGraphicFramePr>
        <p:xfrm>
          <a:off x="1738434" y="4191299"/>
          <a:ext cx="9743530" cy="1318260"/>
        </p:xfrm>
        <a:graphic>
          <a:graphicData uri="http://schemas.openxmlformats.org/drawingml/2006/table">
            <a:tbl>
              <a:tblPr>
                <a:tableStyleId>{5C22544A-7EE6-4342-B048-85BDC9FD1C3A}</a:tableStyleId>
              </a:tblPr>
              <a:tblGrid>
                <a:gridCol w="6282542">
                  <a:extLst>
                    <a:ext uri="{9D8B030D-6E8A-4147-A177-3AD203B41FA5}">
                      <a16:colId xmlns:a16="http://schemas.microsoft.com/office/drawing/2014/main" val="3581063191"/>
                    </a:ext>
                  </a:extLst>
                </a:gridCol>
                <a:gridCol w="1730494">
                  <a:extLst>
                    <a:ext uri="{9D8B030D-6E8A-4147-A177-3AD203B41FA5}">
                      <a16:colId xmlns:a16="http://schemas.microsoft.com/office/drawing/2014/main" val="3454956921"/>
                    </a:ext>
                  </a:extLst>
                </a:gridCol>
                <a:gridCol w="1730494">
                  <a:extLst>
                    <a:ext uri="{9D8B030D-6E8A-4147-A177-3AD203B41FA5}">
                      <a16:colId xmlns:a16="http://schemas.microsoft.com/office/drawing/2014/main" val="1926534063"/>
                    </a:ext>
                  </a:extLst>
                </a:gridCol>
              </a:tblGrid>
              <a:tr h="182880">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Program</a:t>
                      </a: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Award</a:t>
                      </a: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People/Households Served</a:t>
                      </a:r>
                    </a:p>
                  </a:txBody>
                  <a:tcPr marL="7620" marR="7620" marT="7620" marB="0" anchor="b"/>
                </a:tc>
                <a:extLst>
                  <a:ext uri="{0D108BD9-81ED-4DB2-BD59-A6C34878D82A}">
                    <a16:rowId xmlns:a16="http://schemas.microsoft.com/office/drawing/2014/main" val="1196061374"/>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 Bernalillo County Home Repair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1,000,020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27 households</a:t>
                      </a:r>
                    </a:p>
                  </a:txBody>
                  <a:tcPr marL="7620" marR="7620" marT="7620" marB="0" anchor="b"/>
                </a:tc>
                <a:extLst>
                  <a:ext uri="{0D108BD9-81ED-4DB2-BD59-A6C34878D82A}">
                    <a16:rowId xmlns:a16="http://schemas.microsoft.com/office/drawing/2014/main" val="2815423743"/>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 Bernalillo County Rapid Rehousing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2,585,453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~825 households</a:t>
                      </a:r>
                    </a:p>
                  </a:txBody>
                  <a:tcPr marL="7620" marR="7620" marT="7620" marB="0" anchor="b"/>
                </a:tc>
                <a:extLst>
                  <a:ext uri="{0D108BD9-81ED-4DB2-BD59-A6C34878D82A}">
                    <a16:rowId xmlns:a16="http://schemas.microsoft.com/office/drawing/2014/main" val="2954184204"/>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 Las Cruces Landlord Risk Mitigation Fund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u="none" strike="noStrike" dirty="0">
                          <a:effectLst/>
                          <a:latin typeface="Arial" panose="020B0604020202020204" pitchFamily="34" charset="0"/>
                          <a:cs typeface="Arial" panose="020B0604020202020204" pitchFamily="34" charset="0"/>
                        </a:rPr>
                        <a:t> $         100,000 </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71 households</a:t>
                      </a:r>
                    </a:p>
                  </a:txBody>
                  <a:tcPr marL="7620" marR="7620" marT="7620" marB="0" anchor="b"/>
                </a:tc>
                <a:extLst>
                  <a:ext uri="{0D108BD9-81ED-4DB2-BD59-A6C34878D82A}">
                    <a16:rowId xmlns:a16="http://schemas.microsoft.com/office/drawing/2014/main" val="2517043641"/>
                  </a:ext>
                </a:extLst>
              </a:tr>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Grand Total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3,685,453</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~923 households</a:t>
                      </a:r>
                    </a:p>
                  </a:txBody>
                  <a:tcPr marL="7620" marR="7620" marT="7620" marB="0" anchor="b"/>
                </a:tc>
                <a:extLst>
                  <a:ext uri="{0D108BD9-81ED-4DB2-BD59-A6C34878D82A}">
                    <a16:rowId xmlns:a16="http://schemas.microsoft.com/office/drawing/2014/main" val="2035427877"/>
                  </a:ext>
                </a:extLst>
              </a:tr>
            </a:tbl>
          </a:graphicData>
        </a:graphic>
      </p:graphicFrame>
      <p:sp>
        <p:nvSpPr>
          <p:cNvPr id="9" name="Content Placeholder 2">
            <a:extLst>
              <a:ext uri="{FF2B5EF4-FFF2-40B4-BE49-F238E27FC236}">
                <a16:creationId xmlns:a16="http://schemas.microsoft.com/office/drawing/2014/main" id="{417770B4-F594-69BB-B16C-0E6AE7B335C3}"/>
              </a:ext>
            </a:extLst>
          </p:cNvPr>
          <p:cNvSpPr txBox="1">
            <a:spLocks/>
          </p:cNvSpPr>
          <p:nvPr/>
        </p:nvSpPr>
        <p:spPr>
          <a:xfrm>
            <a:off x="204799" y="4677970"/>
            <a:ext cx="1329303" cy="6435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700" dirty="0">
                <a:latin typeface="Arial" panose="020B0604020202020204" pitchFamily="34" charset="0"/>
                <a:cs typeface="Arial" panose="020B0604020202020204" pitchFamily="34" charset="0"/>
              </a:rPr>
              <a:t>Prevention</a:t>
            </a:r>
          </a:p>
        </p:txBody>
      </p:sp>
    </p:spTree>
    <p:extLst>
      <p:ext uri="{BB962C8B-B14F-4D97-AF65-F5344CB8AC3E}">
        <p14:creationId xmlns:p14="http://schemas.microsoft.com/office/powerpoint/2010/main" val="986503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A340A-CB53-73DB-4CBB-5AD2221D021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87AD5D5-CC8E-F54C-7042-0B5AF127A14D}"/>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Homelessness</a:t>
            </a:r>
          </a:p>
        </p:txBody>
      </p:sp>
      <p:pic>
        <p:nvPicPr>
          <p:cNvPr id="16" name="Picture 15" descr="Logo&#10;&#10;Description automatically generated with medium confidence">
            <a:extLst>
              <a:ext uri="{FF2B5EF4-FFF2-40B4-BE49-F238E27FC236}">
                <a16:creationId xmlns:a16="http://schemas.microsoft.com/office/drawing/2014/main" id="{DC5E0ADF-29DD-FF1A-06F6-06FC46B13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49" y="6067143"/>
            <a:ext cx="1813271" cy="523220"/>
          </a:xfrm>
          <a:prstGeom prst="rect">
            <a:avLst/>
          </a:prstGeom>
        </p:spPr>
      </p:pic>
      <p:graphicFrame>
        <p:nvGraphicFramePr>
          <p:cNvPr id="4" name="Table 3">
            <a:extLst>
              <a:ext uri="{FF2B5EF4-FFF2-40B4-BE49-F238E27FC236}">
                <a16:creationId xmlns:a16="http://schemas.microsoft.com/office/drawing/2014/main" id="{3497B9BF-FDD0-7757-E93F-310CFA5BF92E}"/>
              </a:ext>
            </a:extLst>
          </p:cNvPr>
          <p:cNvGraphicFramePr>
            <a:graphicFrameLocks noGrp="1"/>
          </p:cNvGraphicFramePr>
          <p:nvPr/>
        </p:nvGraphicFramePr>
        <p:xfrm>
          <a:off x="1980420" y="1429812"/>
          <a:ext cx="8013036" cy="1767840"/>
        </p:xfrm>
        <a:graphic>
          <a:graphicData uri="http://schemas.openxmlformats.org/drawingml/2006/table">
            <a:tbl>
              <a:tblPr>
                <a:tableStyleId>{5C22544A-7EE6-4342-B048-85BDC9FD1C3A}</a:tableStyleId>
              </a:tblPr>
              <a:tblGrid>
                <a:gridCol w="6282542">
                  <a:extLst>
                    <a:ext uri="{9D8B030D-6E8A-4147-A177-3AD203B41FA5}">
                      <a16:colId xmlns:a16="http://schemas.microsoft.com/office/drawing/2014/main" val="2090797704"/>
                    </a:ext>
                  </a:extLst>
                </a:gridCol>
                <a:gridCol w="1730494">
                  <a:extLst>
                    <a:ext uri="{9D8B030D-6E8A-4147-A177-3AD203B41FA5}">
                      <a16:colId xmlns:a16="http://schemas.microsoft.com/office/drawing/2014/main" val="3630459990"/>
                    </a:ext>
                  </a:extLst>
                </a:gridCol>
              </a:tblGrid>
              <a:tr h="182880">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solidFill>
                      <a:schemeClr val="bg1"/>
                    </a:solidFill>
                  </a:tcPr>
                </a:tc>
                <a:tc>
                  <a:txBody>
                    <a:bodyPr/>
                    <a:lstStyle/>
                    <a:p>
                      <a:pPr algn="l" fontAlgn="b">
                        <a:buNone/>
                      </a:pP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solidFill>
                      <a:schemeClr val="bg1"/>
                    </a:solidFill>
                  </a:tcPr>
                </a:tc>
                <a:extLst>
                  <a:ext uri="{0D108BD9-81ED-4DB2-BD59-A6C34878D82A}">
                    <a16:rowId xmlns:a16="http://schemas.microsoft.com/office/drawing/2014/main" val="1404449766"/>
                  </a:ext>
                </a:extLst>
              </a:tr>
              <a:tr h="182880">
                <a:tc>
                  <a:txBody>
                    <a:bodyPr/>
                    <a:lstStyle/>
                    <a:p>
                      <a:pPr algn="l" fontAlgn="b">
                        <a:buNone/>
                      </a:pPr>
                      <a:r>
                        <a:rPr lang="en-US" sz="1400" b="1" i="0" u="none" strike="noStrike" dirty="0">
                          <a:solidFill>
                            <a:srgbClr val="000000"/>
                          </a:solidFill>
                          <a:effectLst/>
                          <a:latin typeface="Arial" panose="020B0604020202020204" pitchFamily="34" charset="0"/>
                          <a:cs typeface="Arial" panose="020B0604020202020204" pitchFamily="34" charset="0"/>
                        </a:rPr>
                        <a:t>Program</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Arial" panose="020B0604020202020204" pitchFamily="34" charset="0"/>
                          <a:cs typeface="Arial" panose="020B0604020202020204" pitchFamily="34" charset="0"/>
                        </a:rPr>
                        <a:t>Award</a:t>
                      </a:r>
                    </a:p>
                  </a:txBody>
                  <a:tcPr marL="7620" marR="7620" marT="7620" marB="0" anchor="b"/>
                </a:tc>
                <a:extLst>
                  <a:ext uri="{0D108BD9-81ED-4DB2-BD59-A6C34878D82A}">
                    <a16:rowId xmlns:a16="http://schemas.microsoft.com/office/drawing/2014/main" val="3661477078"/>
                  </a:ext>
                </a:extLst>
              </a:tr>
              <a:tr h="182880">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Bernalillo County - Social Service Support</a:t>
                      </a: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latin typeface="Arial" panose="020B0604020202020204" pitchFamily="34" charset="0"/>
                          <a:cs typeface="Arial" panose="020B0604020202020204" pitchFamily="34" charset="0"/>
                        </a:rPr>
                        <a:t> $         293,000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060721719"/>
                  </a:ext>
                </a:extLst>
              </a:tr>
              <a:tr h="182880">
                <a:tc>
                  <a:txBody>
                    <a:bodyPr/>
                    <a:lstStyle/>
                    <a:p>
                      <a:pPr algn="l" fontAlgn="b">
                        <a:buNone/>
                      </a:pPr>
                      <a:r>
                        <a:rPr lang="en-US" sz="1400" b="0" i="0" u="none" strike="noStrike" dirty="0">
                          <a:solidFill>
                            <a:srgbClr val="000000"/>
                          </a:solidFill>
                          <a:effectLst/>
                          <a:latin typeface="Arial" panose="020B0604020202020204" pitchFamily="34" charset="0"/>
                          <a:cs typeface="Arial" panose="020B0604020202020204" pitchFamily="34" charset="0"/>
                        </a:rPr>
                        <a:t> Las Cruces – Acquisition of Building for Outreach Services</a:t>
                      </a: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850,000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59550184"/>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 Santa Fe County Life Link – Transitional Housing for Human Trafficking Victims</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250,000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516311150"/>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 Statewide Balance of State COC Funding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470,000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186971354"/>
                  </a:ext>
                </a:extLst>
              </a:tr>
              <a:tr h="182880">
                <a:tc>
                  <a:txBody>
                    <a:bodyPr/>
                    <a:lstStyle/>
                    <a:p>
                      <a:pPr algn="l" fontAlgn="b">
                        <a:buNone/>
                      </a:pPr>
                      <a:r>
                        <a:rPr lang="en-US" sz="1400" u="none" strike="noStrike" dirty="0">
                          <a:effectLst/>
                          <a:latin typeface="Arial" panose="020B0604020202020204" pitchFamily="34" charset="0"/>
                          <a:cs typeface="Arial" panose="020B0604020202020204" pitchFamily="34" charset="0"/>
                        </a:rPr>
                        <a:t> Three City Street Outreach and High Utilizers Contract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u="none" strike="noStrike" dirty="0">
                          <a:effectLst/>
                          <a:latin typeface="Arial" panose="020B0604020202020204" pitchFamily="34" charset="0"/>
                          <a:cs typeface="Arial" panose="020B0604020202020204" pitchFamily="34" charset="0"/>
                        </a:rPr>
                        <a:t> $      1,140,666</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897029871"/>
                  </a:ext>
                </a:extLst>
              </a:tr>
              <a:tr h="182880">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Grand Total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buNone/>
                      </a:pPr>
                      <a:r>
                        <a:rPr lang="en-US" sz="1400" b="1" u="none" strike="noStrike" dirty="0">
                          <a:effectLst/>
                          <a:latin typeface="Arial" panose="020B0604020202020204" pitchFamily="34" charset="0"/>
                          <a:cs typeface="Arial" panose="020B0604020202020204" pitchFamily="34" charset="0"/>
                        </a:rPr>
                        <a:t> $      4,346,126</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70068234"/>
                  </a:ext>
                </a:extLst>
              </a:tr>
            </a:tbl>
          </a:graphicData>
        </a:graphic>
      </p:graphicFrame>
      <p:sp>
        <p:nvSpPr>
          <p:cNvPr id="6" name="Content Placeholder 2">
            <a:extLst>
              <a:ext uri="{FF2B5EF4-FFF2-40B4-BE49-F238E27FC236}">
                <a16:creationId xmlns:a16="http://schemas.microsoft.com/office/drawing/2014/main" id="{51D43D04-58C9-8994-EC40-13DA3C96051E}"/>
              </a:ext>
            </a:extLst>
          </p:cNvPr>
          <p:cNvSpPr txBox="1">
            <a:spLocks/>
          </p:cNvSpPr>
          <p:nvPr/>
        </p:nvSpPr>
        <p:spPr>
          <a:xfrm>
            <a:off x="559676" y="2014328"/>
            <a:ext cx="1329303" cy="6435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700" dirty="0">
                <a:latin typeface="Arial" panose="020B0604020202020204" pitchFamily="34" charset="0"/>
                <a:cs typeface="Arial" panose="020B0604020202020204" pitchFamily="34" charset="0"/>
              </a:rPr>
              <a:t>Services</a:t>
            </a:r>
          </a:p>
        </p:txBody>
      </p:sp>
    </p:spTree>
    <p:extLst>
      <p:ext uri="{BB962C8B-B14F-4D97-AF65-F5344CB8AC3E}">
        <p14:creationId xmlns:p14="http://schemas.microsoft.com/office/powerpoint/2010/main" val="3020589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B90127-77D4-45D0-96DB-8C1A3BB6671D}"/>
              </a:ext>
            </a:extLst>
          </p:cNvPr>
          <p:cNvSpPr txBox="1"/>
          <p:nvPr/>
        </p:nvSpPr>
        <p:spPr>
          <a:xfrm>
            <a:off x="0" y="295918"/>
            <a:ext cx="12191999" cy="523220"/>
          </a:xfrm>
          <a:prstGeom prst="rect">
            <a:avLst/>
          </a:prstGeom>
          <a:solidFill>
            <a:srgbClr val="EEC225"/>
          </a:solidFill>
        </p:spPr>
        <p:txBody>
          <a:bodyPr wrap="square" lIns="91440" tIns="45720" rIns="91440" bIns="45720" rtlCol="0" anchor="t">
            <a:spAutoFit/>
          </a:bodyPr>
          <a:lstStyle/>
          <a:p>
            <a:pPr algn="ctr"/>
            <a:r>
              <a:rPr lang="en-US" sz="2800" b="1" dirty="0">
                <a:latin typeface="Arial"/>
                <a:cs typeface="Arial"/>
              </a:rPr>
              <a:t>2026 Legislative Session</a:t>
            </a:r>
            <a:endParaRPr lang="en-US" dirty="0"/>
          </a:p>
        </p:txBody>
      </p:sp>
      <p:sp>
        <p:nvSpPr>
          <p:cNvPr id="6" name="TextBox 5">
            <a:extLst>
              <a:ext uri="{FF2B5EF4-FFF2-40B4-BE49-F238E27FC236}">
                <a16:creationId xmlns:a16="http://schemas.microsoft.com/office/drawing/2014/main" id="{979CD5E9-67B8-40A0-B004-21F6525B9A8B}"/>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15</a:t>
            </a:fld>
            <a:endParaRPr lang="en-US" b="1" dirty="0">
              <a:latin typeface="Arial Nova" panose="020B0504020202020204" pitchFamily="34" charset="0"/>
            </a:endParaRPr>
          </a:p>
        </p:txBody>
      </p:sp>
      <p:pic>
        <p:nvPicPr>
          <p:cNvPr id="11" name="Picture 10">
            <a:extLst>
              <a:ext uri="{FF2B5EF4-FFF2-40B4-BE49-F238E27FC236}">
                <a16:creationId xmlns:a16="http://schemas.microsoft.com/office/drawing/2014/main" id="{EEACDF5E-366C-4A91-BAC4-45E97EABF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
        <p:nvSpPr>
          <p:cNvPr id="10" name="TextBox 9">
            <a:extLst>
              <a:ext uri="{FF2B5EF4-FFF2-40B4-BE49-F238E27FC236}">
                <a16:creationId xmlns:a16="http://schemas.microsoft.com/office/drawing/2014/main" id="{6EF0D9B4-F29A-4F03-9022-B2EC8507289C}"/>
              </a:ext>
            </a:extLst>
          </p:cNvPr>
          <p:cNvSpPr txBox="1"/>
          <p:nvPr/>
        </p:nvSpPr>
        <p:spPr>
          <a:xfrm>
            <a:off x="866774" y="1859339"/>
            <a:ext cx="5710177" cy="3416320"/>
          </a:xfrm>
          <a:prstGeom prst="rect">
            <a:avLst/>
          </a:prstGeom>
          <a:noFill/>
        </p:spPr>
        <p:txBody>
          <a:bodyPr wrap="square" lIns="91440" tIns="45720" rIns="91440" bIns="45720" rtlCol="0" anchor="t">
            <a:spAutoFit/>
          </a:bodyPr>
          <a:lstStyle/>
          <a:p>
            <a:r>
              <a:rPr lang="en-US" b="1" kern="100" dirty="0">
                <a:latin typeface="Arial"/>
                <a:cs typeface="Times New Roman"/>
              </a:rPr>
              <a:t>DWS Office of Housing</a:t>
            </a:r>
            <a:endParaRPr lang="en-US" dirty="0">
              <a:solidFill>
                <a:srgbClr val="292929"/>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92929"/>
                </a:solidFill>
                <a:latin typeface="Arial"/>
                <a:cs typeface="Arial"/>
              </a:rPr>
              <a:t>Three years of operational funding</a:t>
            </a:r>
          </a:p>
          <a:p>
            <a:pPr marL="285750" indent="-285750">
              <a:buFont typeface="Arial" panose="020B0604020202020204" pitchFamily="34" charset="0"/>
              <a:buChar char="•"/>
            </a:pPr>
            <a:r>
              <a:rPr lang="en-US" dirty="0">
                <a:solidFill>
                  <a:srgbClr val="292929"/>
                </a:solidFill>
                <a:latin typeface="Arial"/>
                <a:cs typeface="Arial"/>
              </a:rPr>
              <a:t>$30 million in general fund for housing and homelessness projects statewide</a:t>
            </a:r>
          </a:p>
          <a:p>
            <a:pPr marL="285750" indent="-285750">
              <a:buFont typeface="Arial" panose="020B0604020202020204" pitchFamily="34" charset="0"/>
              <a:buChar char="•"/>
            </a:pPr>
            <a:r>
              <a:rPr lang="en-US" dirty="0">
                <a:solidFill>
                  <a:srgbClr val="292929"/>
                </a:solidFill>
                <a:latin typeface="Arial"/>
                <a:cs typeface="Arial"/>
              </a:rPr>
              <a:t>$26.5 million in capital outlay for housing and homelessness projects statewide</a:t>
            </a:r>
          </a:p>
          <a:p>
            <a:pPr marL="285750" indent="-285750">
              <a:buFont typeface="Arial" panose="020B0604020202020204" pitchFamily="34" charset="0"/>
              <a:buChar char="•"/>
            </a:pPr>
            <a:r>
              <a:rPr lang="en-US" dirty="0">
                <a:solidFill>
                  <a:srgbClr val="292929"/>
                </a:solidFill>
                <a:latin typeface="Arial"/>
                <a:cs typeface="Arial"/>
              </a:rPr>
              <a:t>$5 million for rental assistance</a:t>
            </a:r>
          </a:p>
          <a:p>
            <a:endParaRPr lang="en-US" dirty="0">
              <a:solidFill>
                <a:srgbClr val="292929"/>
              </a:solidFill>
              <a:latin typeface="Arial" panose="020B0604020202020204" pitchFamily="34" charset="0"/>
              <a:cs typeface="Arial" panose="020B0604020202020204" pitchFamily="34" charset="0"/>
            </a:endParaRPr>
          </a:p>
          <a:p>
            <a:r>
              <a:rPr lang="en-US" b="1" dirty="0">
                <a:solidFill>
                  <a:srgbClr val="292929"/>
                </a:solidFill>
                <a:latin typeface="Arial" panose="020B0604020202020204" pitchFamily="34" charset="0"/>
                <a:cs typeface="Arial" panose="020B0604020202020204" pitchFamily="34" charset="0"/>
              </a:rPr>
              <a:t>HB 200 New Homes for New Mexicans</a:t>
            </a:r>
          </a:p>
          <a:p>
            <a:endParaRPr lang="en-US" b="1" dirty="0">
              <a:solidFill>
                <a:srgbClr val="292929"/>
              </a:solidFill>
              <a:latin typeface="Arial" panose="020B0604020202020204" pitchFamily="34" charset="0"/>
              <a:cs typeface="Arial" panose="020B0604020202020204" pitchFamily="34" charset="0"/>
            </a:endParaRPr>
          </a:p>
          <a:p>
            <a:r>
              <a:rPr lang="en-US" b="1" dirty="0">
                <a:solidFill>
                  <a:srgbClr val="292929"/>
                </a:solidFill>
                <a:latin typeface="Arial" panose="020B0604020202020204" pitchFamily="34" charset="0"/>
                <a:cs typeface="Arial" panose="020B0604020202020204" pitchFamily="34" charset="0"/>
              </a:rPr>
              <a:t>GRT deduction for affordable housing projects</a:t>
            </a:r>
          </a:p>
          <a:p>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4E6B452-46A5-6ADF-AA01-AEAB5093F4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6951" y="1412440"/>
            <a:ext cx="5039360" cy="3779520"/>
          </a:xfrm>
          <a:prstGeom prst="rect">
            <a:avLst/>
          </a:prstGeom>
        </p:spPr>
      </p:pic>
    </p:spTree>
    <p:extLst>
      <p:ext uri="{BB962C8B-B14F-4D97-AF65-F5344CB8AC3E}">
        <p14:creationId xmlns:p14="http://schemas.microsoft.com/office/powerpoint/2010/main" val="4034704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90016-3780-268E-63B1-CA7ADFD9A49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3D706F-0FF5-1996-2749-DA1533D12C02}"/>
              </a:ext>
            </a:extLst>
          </p:cNvPr>
          <p:cNvSpPr txBox="1"/>
          <p:nvPr/>
        </p:nvSpPr>
        <p:spPr>
          <a:xfrm>
            <a:off x="0" y="295918"/>
            <a:ext cx="12191999" cy="523220"/>
          </a:xfrm>
          <a:prstGeom prst="rect">
            <a:avLst/>
          </a:prstGeom>
          <a:solidFill>
            <a:srgbClr val="EEC225"/>
          </a:solidFill>
        </p:spPr>
        <p:txBody>
          <a:bodyPr wrap="square" lIns="91440" tIns="45720" rIns="91440" bIns="45720" rtlCol="0" anchor="t">
            <a:spAutoFit/>
          </a:bodyPr>
          <a:lstStyle/>
          <a:p>
            <a:pPr algn="ctr"/>
            <a:r>
              <a:rPr lang="en-US" sz="2800" b="1" dirty="0">
                <a:latin typeface="Arial"/>
                <a:cs typeface="Arial"/>
              </a:rPr>
              <a:t>Funding Opportunities for Housing &amp; Homelessness</a:t>
            </a:r>
            <a:endParaRPr lang="en-US" dirty="0"/>
          </a:p>
        </p:txBody>
      </p:sp>
      <p:sp>
        <p:nvSpPr>
          <p:cNvPr id="6" name="TextBox 5">
            <a:extLst>
              <a:ext uri="{FF2B5EF4-FFF2-40B4-BE49-F238E27FC236}">
                <a16:creationId xmlns:a16="http://schemas.microsoft.com/office/drawing/2014/main" id="{984B07CB-E725-B0EA-4F7E-2F00DD0130A3}"/>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16</a:t>
            </a:fld>
            <a:endParaRPr lang="en-US" b="1" dirty="0">
              <a:latin typeface="Arial Nova" panose="020B0504020202020204" pitchFamily="34" charset="0"/>
            </a:endParaRPr>
          </a:p>
        </p:txBody>
      </p:sp>
      <p:pic>
        <p:nvPicPr>
          <p:cNvPr id="11" name="Picture 10">
            <a:extLst>
              <a:ext uri="{FF2B5EF4-FFF2-40B4-BE49-F238E27FC236}">
                <a16:creationId xmlns:a16="http://schemas.microsoft.com/office/drawing/2014/main" id="{928F2E73-414D-ED81-DEED-99D530873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
        <p:nvSpPr>
          <p:cNvPr id="10" name="TextBox 9">
            <a:extLst>
              <a:ext uri="{FF2B5EF4-FFF2-40B4-BE49-F238E27FC236}">
                <a16:creationId xmlns:a16="http://schemas.microsoft.com/office/drawing/2014/main" id="{7FA83D7E-897E-8C28-6E26-3C33C13A3A1C}"/>
              </a:ext>
            </a:extLst>
          </p:cNvPr>
          <p:cNvSpPr txBox="1"/>
          <p:nvPr/>
        </p:nvSpPr>
        <p:spPr>
          <a:xfrm>
            <a:off x="766190" y="1475291"/>
            <a:ext cx="7856602" cy="3970318"/>
          </a:xfrm>
          <a:prstGeom prst="rect">
            <a:avLst/>
          </a:prstGeom>
          <a:noFill/>
        </p:spPr>
        <p:txBody>
          <a:bodyPr wrap="square" lIns="91440" tIns="45720" rIns="91440" bIns="45720" rtlCol="0" anchor="t">
            <a:spAutoFit/>
          </a:bodyPr>
          <a:lstStyle/>
          <a:p>
            <a:r>
              <a:rPr lang="en-US" b="1" kern="100" dirty="0">
                <a:latin typeface="Arial"/>
                <a:cs typeface="Times New Roman"/>
              </a:rPr>
              <a:t>RFI for Housing Development Projects in Partnership with Governmental Entities:</a:t>
            </a:r>
          </a:p>
          <a:p>
            <a:r>
              <a:rPr lang="en-US" b="1" kern="100" dirty="0">
                <a:solidFill>
                  <a:schemeClr val="accent4">
                    <a:lumMod val="60000"/>
                    <a:lumOff val="40000"/>
                  </a:schemeClr>
                </a:solidFill>
                <a:latin typeface="Arial"/>
                <a:cs typeface="Times New Roman"/>
              </a:rPr>
              <a:t>Deadline:</a:t>
            </a:r>
            <a:r>
              <a:rPr lang="en-US" kern="100" dirty="0">
                <a:solidFill>
                  <a:schemeClr val="accent4">
                    <a:lumMod val="60000"/>
                    <a:lumOff val="40000"/>
                  </a:schemeClr>
                </a:solidFill>
                <a:latin typeface="Arial"/>
                <a:cs typeface="Times New Roman"/>
              </a:rPr>
              <a:t> </a:t>
            </a:r>
            <a:r>
              <a:rPr lang="en-US" kern="100" dirty="0">
                <a:latin typeface="Arial"/>
                <a:cs typeface="Times New Roman"/>
              </a:rPr>
              <a:t>Rolling until all funds awarded</a:t>
            </a:r>
          </a:p>
          <a:p>
            <a:r>
              <a:rPr lang="en-US" b="1" kern="100" dirty="0">
                <a:solidFill>
                  <a:schemeClr val="accent4">
                    <a:lumMod val="60000"/>
                    <a:lumOff val="40000"/>
                  </a:schemeClr>
                </a:solidFill>
                <a:latin typeface="Arial"/>
                <a:cs typeface="Times New Roman"/>
              </a:rPr>
              <a:t>Recommended Request Amount: </a:t>
            </a:r>
            <a:r>
              <a:rPr lang="en-US" kern="100" dirty="0">
                <a:latin typeface="Arial"/>
                <a:cs typeface="Times New Roman"/>
              </a:rPr>
              <a:t>$500,000 to $5,000,000</a:t>
            </a:r>
          </a:p>
          <a:p>
            <a:r>
              <a:rPr lang="en-US" b="1" kern="100" dirty="0">
                <a:solidFill>
                  <a:schemeClr val="accent4">
                    <a:lumMod val="60000"/>
                    <a:lumOff val="40000"/>
                  </a:schemeClr>
                </a:solidFill>
                <a:latin typeface="Arial"/>
                <a:cs typeface="Times New Roman"/>
              </a:rPr>
              <a:t>Eligible Projects</a:t>
            </a:r>
            <a:r>
              <a:rPr lang="en-US" kern="100" dirty="0">
                <a:solidFill>
                  <a:schemeClr val="accent4">
                    <a:lumMod val="60000"/>
                    <a:lumOff val="40000"/>
                  </a:schemeClr>
                </a:solidFill>
                <a:latin typeface="Arial"/>
                <a:cs typeface="Times New Roman"/>
              </a:rPr>
              <a:t>: </a:t>
            </a:r>
            <a:r>
              <a:rPr lang="en-US" kern="100" dirty="0">
                <a:latin typeface="Arial"/>
                <a:cs typeface="Times New Roman"/>
              </a:rPr>
              <a:t>Attainable Housing, Affordable Housing, Permanent Supportive Housing and Transitional Housing</a:t>
            </a:r>
          </a:p>
          <a:p>
            <a:endParaRPr lang="en-US" b="1" kern="100" dirty="0">
              <a:latin typeface="Arial"/>
              <a:cs typeface="Times New Roman"/>
            </a:endParaRPr>
          </a:p>
          <a:p>
            <a:r>
              <a:rPr lang="en-US" b="1" kern="100" dirty="0">
                <a:latin typeface="Arial"/>
                <a:cs typeface="Times New Roman"/>
              </a:rPr>
              <a:t>RFI for Cooling Centers &amp; Street Outreach</a:t>
            </a:r>
          </a:p>
          <a:p>
            <a:r>
              <a:rPr lang="en-US" b="1" kern="100" dirty="0">
                <a:solidFill>
                  <a:schemeClr val="accent4">
                    <a:lumMod val="60000"/>
                    <a:lumOff val="40000"/>
                  </a:schemeClr>
                </a:solidFill>
                <a:latin typeface="Arial"/>
                <a:cs typeface="Times New Roman"/>
              </a:rPr>
              <a:t>Deadline:</a:t>
            </a:r>
            <a:r>
              <a:rPr lang="en-US" kern="100" dirty="0">
                <a:latin typeface="Arial"/>
                <a:cs typeface="Times New Roman"/>
              </a:rPr>
              <a:t> June 15, 2026, for FY27 funding</a:t>
            </a:r>
          </a:p>
          <a:p>
            <a:r>
              <a:rPr lang="en-US" b="1" kern="100" dirty="0">
                <a:solidFill>
                  <a:schemeClr val="accent4">
                    <a:lumMod val="60000"/>
                    <a:lumOff val="40000"/>
                  </a:schemeClr>
                </a:solidFill>
                <a:latin typeface="Arial"/>
                <a:cs typeface="Times New Roman"/>
              </a:rPr>
              <a:t>Recommended Request Amount:</a:t>
            </a:r>
            <a:r>
              <a:rPr lang="en-US" b="1" kern="100" dirty="0">
                <a:latin typeface="Arial"/>
                <a:cs typeface="Times New Roman"/>
              </a:rPr>
              <a:t> </a:t>
            </a:r>
            <a:r>
              <a:rPr lang="en-US" kern="100" dirty="0">
                <a:latin typeface="Arial"/>
                <a:cs typeface="Times New Roman"/>
              </a:rPr>
              <a:t>$Up to $20,000</a:t>
            </a:r>
          </a:p>
          <a:p>
            <a:r>
              <a:rPr lang="en-US" b="1" kern="100" dirty="0">
                <a:solidFill>
                  <a:schemeClr val="accent4">
                    <a:lumMod val="60000"/>
                    <a:lumOff val="40000"/>
                  </a:schemeClr>
                </a:solidFill>
                <a:latin typeface="Arial"/>
                <a:cs typeface="Times New Roman"/>
              </a:rPr>
              <a:t>Eligible Projects: </a:t>
            </a:r>
            <a:r>
              <a:rPr lang="en-US" kern="100" dirty="0">
                <a:latin typeface="Arial"/>
                <a:cs typeface="Times New Roman"/>
              </a:rPr>
              <a:t>Cooling centers that provide a safe place for people to go during extreme heat and outreach services that alleviate exposure during periods of extreme heat</a:t>
            </a:r>
          </a:p>
          <a:p>
            <a:r>
              <a:rPr lang="en-US" b="1" kern="100" dirty="0">
                <a:latin typeface="Arial"/>
                <a:cs typeface="Times New Roman"/>
              </a:rPr>
              <a:t> </a:t>
            </a:r>
            <a:endParaRPr lang="en-US" b="1" dirty="0">
              <a:solidFill>
                <a:srgbClr val="292929"/>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EB50122-893E-3917-DD4D-9B59414157B6}"/>
              </a:ext>
            </a:extLst>
          </p:cNvPr>
          <p:cNvSpPr/>
          <p:nvPr/>
        </p:nvSpPr>
        <p:spPr>
          <a:xfrm>
            <a:off x="8970265" y="2167128"/>
            <a:ext cx="2258568" cy="1964867"/>
          </a:xfrm>
          <a:prstGeom prst="rect">
            <a:avLst/>
          </a:prstGeom>
          <a:solidFill>
            <a:srgbClr val="EEC2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400" dirty="0">
                <a:solidFill>
                  <a:schemeClr val="tx1"/>
                </a:solidFill>
                <a:latin typeface="Arial Nova" panose="020B0504020202020204" pitchFamily="34" charset="0"/>
                <a:cs typeface="Times New Roman" panose="02020603050405020304" pitchFamily="18" charset="0"/>
                <a:hlinkClick r:id="rId3"/>
              </a:rPr>
              <a:t>All DWS Office of Housing Funding Opportunities</a:t>
            </a:r>
            <a:endParaRPr lang="en-US" sz="1400" dirty="0">
              <a:solidFill>
                <a:schemeClr val="tx1"/>
              </a:solidFill>
              <a:latin typeface="Arial Nova" panose="020B05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384F3A29-9E5E-788E-1C17-E0D631AB1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18916" y="2799243"/>
            <a:ext cx="1106995" cy="1106995"/>
          </a:xfrm>
          <a:prstGeom prst="rect">
            <a:avLst/>
          </a:prstGeom>
        </p:spPr>
      </p:pic>
    </p:spTree>
    <p:extLst>
      <p:ext uri="{BB962C8B-B14F-4D97-AF65-F5344CB8AC3E}">
        <p14:creationId xmlns:p14="http://schemas.microsoft.com/office/powerpoint/2010/main" val="3095978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487AF-65EB-2AF9-E56A-2D7F468B4BB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E5D9D2-D34C-6050-DBBE-8BA45F26E836}"/>
              </a:ext>
            </a:extLst>
          </p:cNvPr>
          <p:cNvSpPr txBox="1"/>
          <p:nvPr/>
        </p:nvSpPr>
        <p:spPr>
          <a:xfrm>
            <a:off x="0" y="28638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Office of Housing Overview</a:t>
            </a:r>
          </a:p>
        </p:txBody>
      </p:sp>
      <p:sp>
        <p:nvSpPr>
          <p:cNvPr id="24" name="TextBox 23">
            <a:extLst>
              <a:ext uri="{FF2B5EF4-FFF2-40B4-BE49-F238E27FC236}">
                <a16:creationId xmlns:a16="http://schemas.microsoft.com/office/drawing/2014/main" id="{077FF880-9339-F4F9-0C65-50AB187E4626}"/>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2</a:t>
            </a:fld>
            <a:endParaRPr lang="en-US" b="1" dirty="0">
              <a:latin typeface="Arial Nova" panose="020B0504020202020204" pitchFamily="34" charset="0"/>
            </a:endParaRPr>
          </a:p>
        </p:txBody>
      </p:sp>
      <p:pic>
        <p:nvPicPr>
          <p:cNvPr id="10" name="Picture 9">
            <a:extLst>
              <a:ext uri="{FF2B5EF4-FFF2-40B4-BE49-F238E27FC236}">
                <a16:creationId xmlns:a16="http://schemas.microsoft.com/office/drawing/2014/main" id="{4F836712-5129-6196-E6E4-2B91EDC9DA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
        <p:nvSpPr>
          <p:cNvPr id="3" name="TextBox 2">
            <a:extLst>
              <a:ext uri="{FF2B5EF4-FFF2-40B4-BE49-F238E27FC236}">
                <a16:creationId xmlns:a16="http://schemas.microsoft.com/office/drawing/2014/main" id="{62BC794E-BF00-29D6-D10A-3290DE969FE3}"/>
              </a:ext>
            </a:extLst>
          </p:cNvPr>
          <p:cNvSpPr txBox="1"/>
          <p:nvPr/>
        </p:nvSpPr>
        <p:spPr>
          <a:xfrm>
            <a:off x="831916" y="1216804"/>
            <a:ext cx="10310566" cy="4893647"/>
          </a:xfrm>
          <a:prstGeom prst="rect">
            <a:avLst/>
          </a:prstGeom>
          <a:noFill/>
        </p:spPr>
        <p:txBody>
          <a:bodyPr wrap="square">
            <a:spAutoFit/>
          </a:bodyPr>
          <a:lstStyle/>
          <a:p>
            <a:pPr marL="342900" indent="-342900">
              <a:buFont typeface="Arial" panose="020B0604020202020204" pitchFamily="34" charset="0"/>
              <a:buChar char="•"/>
            </a:pPr>
            <a:r>
              <a:rPr lang="en-US" sz="2400" b="0" i="0" dirty="0">
                <a:solidFill>
                  <a:srgbClr val="1E1E1E"/>
                </a:solidFill>
                <a:effectLst/>
                <a:latin typeface="Arial" panose="020B0604020202020204" pitchFamily="34" charset="0"/>
                <a:cs typeface="Arial" panose="020B0604020202020204" pitchFamily="34" charset="0"/>
              </a:rPr>
              <a:t>Housed within the NM Department of Workforce Solutions </a:t>
            </a:r>
          </a:p>
          <a:p>
            <a:pPr marL="342900" indent="-342900">
              <a:buFont typeface="Arial" panose="020B0604020202020204" pitchFamily="34" charset="0"/>
              <a:buChar char="•"/>
            </a:pPr>
            <a:endParaRPr lang="en-US" sz="2400" dirty="0">
              <a:solidFill>
                <a:srgbClr val="1E1E1E"/>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0" i="0" dirty="0">
                <a:solidFill>
                  <a:srgbClr val="1E1E1E"/>
                </a:solidFill>
                <a:effectLst/>
                <a:latin typeface="Arial" panose="020B0604020202020204" pitchFamily="34" charset="0"/>
                <a:cs typeface="Arial" panose="020B0604020202020204" pitchFamily="34" charset="0"/>
              </a:rPr>
              <a:t>Focused on deploying resources to proven strategies, promoting best practices, and working with all segments of the community who are engaged in housing and homelessness issues</a:t>
            </a:r>
          </a:p>
          <a:p>
            <a:pPr marL="342900" indent="-342900">
              <a:buFont typeface="Arial" panose="020B0604020202020204" pitchFamily="34" charset="0"/>
              <a:buChar char="•"/>
            </a:pPr>
            <a:endParaRPr lang="en-US" sz="2400" dirty="0">
              <a:solidFill>
                <a:srgbClr val="1E1E1E"/>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rgbClr val="1E1E1E"/>
                </a:solidFill>
                <a:latin typeface="Arial" panose="020B0604020202020204" pitchFamily="34" charset="0"/>
                <a:cs typeface="Arial" panose="020B0604020202020204" pitchFamily="34" charset="0"/>
              </a:rPr>
              <a:t>Our team:</a:t>
            </a:r>
          </a:p>
          <a:p>
            <a:pPr marL="800100" lvl="1" indent="-342900">
              <a:buFont typeface="Arial" panose="020B0604020202020204" pitchFamily="34" charset="0"/>
              <a:buChar char="•"/>
            </a:pPr>
            <a:r>
              <a:rPr lang="en-US" sz="2400" i="1" dirty="0">
                <a:solidFill>
                  <a:srgbClr val="1E1E1E"/>
                </a:solidFill>
                <a:latin typeface="Arial" panose="020B0604020202020204" pitchFamily="34" charset="0"/>
                <a:cs typeface="Arial" panose="020B0604020202020204" pitchFamily="34" charset="0"/>
              </a:rPr>
              <a:t>Lisa Huval, Housing Initiatives Manager</a:t>
            </a:r>
          </a:p>
          <a:p>
            <a:pPr marL="800100" lvl="1" indent="-342900">
              <a:buFont typeface="Arial" panose="020B0604020202020204" pitchFamily="34" charset="0"/>
              <a:buChar char="•"/>
            </a:pPr>
            <a:r>
              <a:rPr lang="en-US" sz="2400" i="1" dirty="0">
                <a:solidFill>
                  <a:srgbClr val="1E1E1E"/>
                </a:solidFill>
                <a:latin typeface="Arial" panose="020B0604020202020204" pitchFamily="34" charset="0"/>
                <a:cs typeface="Arial" panose="020B0604020202020204" pitchFamily="34" charset="0"/>
              </a:rPr>
              <a:t>Maria Wolfe, Homelessness Initiatives Manager</a:t>
            </a:r>
          </a:p>
          <a:p>
            <a:pPr marL="800100" lvl="1" indent="-342900">
              <a:buFont typeface="Arial" panose="020B0604020202020204" pitchFamily="34" charset="0"/>
              <a:buChar char="•"/>
            </a:pPr>
            <a:r>
              <a:rPr lang="en-US" sz="2400" i="1" dirty="0">
                <a:solidFill>
                  <a:srgbClr val="1E1E1E"/>
                </a:solidFill>
                <a:latin typeface="Arial" panose="020B0604020202020204" pitchFamily="34" charset="0"/>
                <a:cs typeface="Arial" panose="020B0604020202020204" pitchFamily="34" charset="0"/>
              </a:rPr>
              <a:t>Roslyn Gallegos, Senior Project Manager</a:t>
            </a:r>
          </a:p>
          <a:p>
            <a:pPr marL="800100" lvl="1" indent="-342900">
              <a:buFont typeface="Arial" panose="020B0604020202020204" pitchFamily="34" charset="0"/>
              <a:buChar char="•"/>
            </a:pPr>
            <a:r>
              <a:rPr lang="en-US" sz="2400" i="1" dirty="0">
                <a:solidFill>
                  <a:srgbClr val="1E1E1E"/>
                </a:solidFill>
                <a:latin typeface="Arial" panose="020B0604020202020204" pitchFamily="34" charset="0"/>
                <a:cs typeface="Arial" panose="020B0604020202020204" pitchFamily="34" charset="0"/>
              </a:rPr>
              <a:t>Forrest Dudeck, Senior Project Manager</a:t>
            </a:r>
          </a:p>
          <a:p>
            <a:pPr marL="800100" lvl="1" indent="-342900">
              <a:buFont typeface="Arial" panose="020B0604020202020204" pitchFamily="34" charset="0"/>
              <a:buChar char="•"/>
            </a:pPr>
            <a:r>
              <a:rPr lang="en-US" sz="2400" i="1" dirty="0">
                <a:solidFill>
                  <a:srgbClr val="1E1E1E"/>
                </a:solidFill>
                <a:latin typeface="Arial" panose="020B0604020202020204" pitchFamily="34" charset="0"/>
                <a:cs typeface="Arial" panose="020B0604020202020204" pitchFamily="34" charset="0"/>
              </a:rPr>
              <a:t>Jeremy Barker, Housing Stability Coordinator</a:t>
            </a:r>
          </a:p>
          <a:p>
            <a:pPr marL="800100" lvl="1" indent="-342900">
              <a:buFont typeface="Arial" panose="020B0604020202020204" pitchFamily="34" charset="0"/>
              <a:buChar char="•"/>
            </a:pPr>
            <a:r>
              <a:rPr lang="en-US" sz="2400" i="1" dirty="0">
                <a:solidFill>
                  <a:srgbClr val="1E1E1E"/>
                </a:solidFill>
                <a:latin typeface="Arial" panose="020B0604020202020204" pitchFamily="34" charset="0"/>
                <a:cs typeface="Arial" panose="020B0604020202020204" pitchFamily="34" charset="0"/>
              </a:rPr>
              <a:t>Gabriel Quiroz, Workforce Development Specialist</a:t>
            </a:r>
          </a:p>
        </p:txBody>
      </p:sp>
    </p:spTree>
    <p:extLst>
      <p:ext uri="{BB962C8B-B14F-4D97-AF65-F5344CB8AC3E}">
        <p14:creationId xmlns:p14="http://schemas.microsoft.com/office/powerpoint/2010/main" val="2915458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B90127-77D4-45D0-96DB-8C1A3BB6671D}"/>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We know what works. We need to do more of it.</a:t>
            </a:r>
          </a:p>
        </p:txBody>
      </p:sp>
      <p:pic>
        <p:nvPicPr>
          <p:cNvPr id="21" name="Picture 20">
            <a:extLst>
              <a:ext uri="{FF2B5EF4-FFF2-40B4-BE49-F238E27FC236}">
                <a16:creationId xmlns:a16="http://schemas.microsoft.com/office/drawing/2014/main" id="{0F224E9C-038C-497C-93C3-7F158CBAB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5132" y="996301"/>
            <a:ext cx="3974314" cy="2980736"/>
          </a:xfrm>
          <a:prstGeom prst="rect">
            <a:avLst/>
          </a:prstGeom>
        </p:spPr>
      </p:pic>
      <p:pic>
        <p:nvPicPr>
          <p:cNvPr id="23" name="Picture 22">
            <a:extLst>
              <a:ext uri="{FF2B5EF4-FFF2-40B4-BE49-F238E27FC236}">
                <a16:creationId xmlns:a16="http://schemas.microsoft.com/office/drawing/2014/main" id="{019CD35A-8201-4515-A82F-009DF6AE6B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386758" y="2735386"/>
            <a:ext cx="4085276" cy="3063957"/>
          </a:xfrm>
          <a:prstGeom prst="rect">
            <a:avLst/>
          </a:prstGeom>
        </p:spPr>
      </p:pic>
      <p:pic>
        <p:nvPicPr>
          <p:cNvPr id="15" name="Picture 14">
            <a:extLst>
              <a:ext uri="{FF2B5EF4-FFF2-40B4-BE49-F238E27FC236}">
                <a16:creationId xmlns:a16="http://schemas.microsoft.com/office/drawing/2014/main" id="{81CDFC45-9CE5-4225-A8F5-AD79B22A9B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392578" y="3946021"/>
            <a:ext cx="3193330" cy="2394998"/>
          </a:xfrm>
          <a:prstGeom prst="rect">
            <a:avLst/>
          </a:prstGeom>
        </p:spPr>
      </p:pic>
      <p:sp>
        <p:nvSpPr>
          <p:cNvPr id="24" name="TextBox 23">
            <a:extLst>
              <a:ext uri="{FF2B5EF4-FFF2-40B4-BE49-F238E27FC236}">
                <a16:creationId xmlns:a16="http://schemas.microsoft.com/office/drawing/2014/main" id="{7BCF391E-8AB1-4CF0-86C7-6EA682E7B48F}"/>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3</a:t>
            </a:fld>
            <a:endParaRPr lang="en-US" b="1" dirty="0">
              <a:latin typeface="Arial Nova" panose="020B0504020202020204" pitchFamily="34" charset="0"/>
            </a:endParaRPr>
          </a:p>
        </p:txBody>
      </p:sp>
      <p:pic>
        <p:nvPicPr>
          <p:cNvPr id="28" name="Picture 27">
            <a:extLst>
              <a:ext uri="{FF2B5EF4-FFF2-40B4-BE49-F238E27FC236}">
                <a16:creationId xmlns:a16="http://schemas.microsoft.com/office/drawing/2014/main" id="{91749023-47CF-47AF-8F35-BF469DFDEB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4729" y="1147528"/>
            <a:ext cx="4481922" cy="3361442"/>
          </a:xfrm>
          <a:prstGeom prst="rect">
            <a:avLst/>
          </a:prstGeom>
        </p:spPr>
      </p:pic>
      <p:pic>
        <p:nvPicPr>
          <p:cNvPr id="17" name="Picture 16">
            <a:extLst>
              <a:ext uri="{FF2B5EF4-FFF2-40B4-BE49-F238E27FC236}">
                <a16:creationId xmlns:a16="http://schemas.microsoft.com/office/drawing/2014/main" id="{DE75B897-E16E-4F88-9747-A8CD0E3BF0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513823" y="1409660"/>
            <a:ext cx="4129769" cy="3097327"/>
          </a:xfrm>
          <a:prstGeom prst="rect">
            <a:avLst/>
          </a:prstGeom>
        </p:spPr>
      </p:pic>
      <p:pic>
        <p:nvPicPr>
          <p:cNvPr id="10" name="Picture 9">
            <a:extLst>
              <a:ext uri="{FF2B5EF4-FFF2-40B4-BE49-F238E27FC236}">
                <a16:creationId xmlns:a16="http://schemas.microsoft.com/office/drawing/2014/main" id="{A2BF822D-342C-4B86-B225-888DC6A9DC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Tree>
    <p:extLst>
      <p:ext uri="{BB962C8B-B14F-4D97-AF65-F5344CB8AC3E}">
        <p14:creationId xmlns:p14="http://schemas.microsoft.com/office/powerpoint/2010/main" val="750142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535A8-0E07-161F-1984-29D55B88AF1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6B972B7-FF0F-3984-ABEF-87360FAFDF3B}"/>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Lack of Housing Supply is Driving Up Housing Costs</a:t>
            </a:r>
          </a:p>
        </p:txBody>
      </p:sp>
      <p:sp>
        <p:nvSpPr>
          <p:cNvPr id="5" name="TextBox 4">
            <a:extLst>
              <a:ext uri="{FF2B5EF4-FFF2-40B4-BE49-F238E27FC236}">
                <a16:creationId xmlns:a16="http://schemas.microsoft.com/office/drawing/2014/main" id="{45C89CAB-5392-D167-88FE-E42DF5758E40}"/>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4</a:t>
            </a:fld>
            <a:endParaRPr lang="en-US" b="1" dirty="0">
              <a:latin typeface="Arial Nova" panose="020B0504020202020204" pitchFamily="34" charset="0"/>
            </a:endParaRPr>
          </a:p>
        </p:txBody>
      </p:sp>
      <p:pic>
        <p:nvPicPr>
          <p:cNvPr id="9" name="Picture 8">
            <a:extLst>
              <a:ext uri="{FF2B5EF4-FFF2-40B4-BE49-F238E27FC236}">
                <a16:creationId xmlns:a16="http://schemas.microsoft.com/office/drawing/2014/main" id="{A5F59280-DB01-57AB-A9DF-7E5E5A143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pic>
        <p:nvPicPr>
          <p:cNvPr id="4" name="Picture 3">
            <a:extLst>
              <a:ext uri="{FF2B5EF4-FFF2-40B4-BE49-F238E27FC236}">
                <a16:creationId xmlns:a16="http://schemas.microsoft.com/office/drawing/2014/main" id="{50C917EA-FB82-9B7D-7F0D-B82F195CA19E}"/>
              </a:ext>
            </a:extLst>
          </p:cNvPr>
          <p:cNvPicPr>
            <a:picLocks noChangeAspect="1"/>
          </p:cNvPicPr>
          <p:nvPr/>
        </p:nvPicPr>
        <p:blipFill>
          <a:blip r:embed="rId4"/>
          <a:stretch>
            <a:fillRect/>
          </a:stretch>
        </p:blipFill>
        <p:spPr>
          <a:xfrm>
            <a:off x="529183" y="1188855"/>
            <a:ext cx="5830114" cy="3934374"/>
          </a:xfrm>
          <a:prstGeom prst="rect">
            <a:avLst/>
          </a:prstGeom>
        </p:spPr>
      </p:pic>
      <p:sp>
        <p:nvSpPr>
          <p:cNvPr id="6" name="TextBox 5">
            <a:extLst>
              <a:ext uri="{FF2B5EF4-FFF2-40B4-BE49-F238E27FC236}">
                <a16:creationId xmlns:a16="http://schemas.microsoft.com/office/drawing/2014/main" id="{CB2BBE32-E835-222A-9E00-E6C2BD47847C}"/>
              </a:ext>
            </a:extLst>
          </p:cNvPr>
          <p:cNvSpPr txBox="1"/>
          <p:nvPr/>
        </p:nvSpPr>
        <p:spPr>
          <a:xfrm>
            <a:off x="1759865" y="5777668"/>
            <a:ext cx="9198864" cy="276999"/>
          </a:xfrm>
          <a:prstGeom prst="rect">
            <a:avLst/>
          </a:prstGeom>
          <a:noFill/>
        </p:spPr>
        <p:txBody>
          <a:bodyPr wrap="square" rtlCol="0">
            <a:spAutoFit/>
          </a:bodyPr>
          <a:lstStyle/>
          <a:p>
            <a:r>
              <a:rPr lang="en-US" sz="1200" i="1" dirty="0"/>
              <a:t>Source: New Mexico Housing Strategy: A Call to Action 2026 Update, Housing NM, </a:t>
            </a:r>
            <a:r>
              <a:rPr lang="en-US" sz="1200" i="1" dirty="0">
                <a:hlinkClick r:id="rId5"/>
              </a:rPr>
              <a:t>New_Mexico_Housing_Strategy_2026_Update.pdf</a:t>
            </a:r>
            <a:endParaRPr lang="en-US" sz="1200" i="1" dirty="0"/>
          </a:p>
        </p:txBody>
      </p:sp>
      <p:pic>
        <p:nvPicPr>
          <p:cNvPr id="7" name="Picture 6">
            <a:extLst>
              <a:ext uri="{FF2B5EF4-FFF2-40B4-BE49-F238E27FC236}">
                <a16:creationId xmlns:a16="http://schemas.microsoft.com/office/drawing/2014/main" id="{42E234E0-643E-9366-F545-92E753BF79A4}"/>
              </a:ext>
            </a:extLst>
          </p:cNvPr>
          <p:cNvPicPr>
            <a:picLocks noChangeAspect="1"/>
          </p:cNvPicPr>
          <p:nvPr/>
        </p:nvPicPr>
        <p:blipFill>
          <a:blip r:embed="rId6"/>
          <a:stretch>
            <a:fillRect/>
          </a:stretch>
        </p:blipFill>
        <p:spPr>
          <a:xfrm>
            <a:off x="6995160" y="973650"/>
            <a:ext cx="4871676" cy="4621224"/>
          </a:xfrm>
          <a:prstGeom prst="rect">
            <a:avLst/>
          </a:prstGeom>
        </p:spPr>
      </p:pic>
    </p:spTree>
    <p:extLst>
      <p:ext uri="{BB962C8B-B14F-4D97-AF65-F5344CB8AC3E}">
        <p14:creationId xmlns:p14="http://schemas.microsoft.com/office/powerpoint/2010/main" val="3782619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ABB7B-9097-E77A-6EA9-8ADA12125E8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D1F5250-CAE1-CD43-5637-3BDCBA6B0734}"/>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5</a:t>
            </a:fld>
            <a:endParaRPr lang="en-US" b="1" dirty="0">
              <a:latin typeface="Arial Nova" panose="020B0504020202020204" pitchFamily="34" charset="0"/>
            </a:endParaRPr>
          </a:p>
        </p:txBody>
      </p:sp>
      <p:pic>
        <p:nvPicPr>
          <p:cNvPr id="9" name="Picture 8">
            <a:extLst>
              <a:ext uri="{FF2B5EF4-FFF2-40B4-BE49-F238E27FC236}">
                <a16:creationId xmlns:a16="http://schemas.microsoft.com/office/drawing/2014/main" id="{4DF16365-43A6-89BD-0B2D-9B19C16DF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
        <p:nvSpPr>
          <p:cNvPr id="2" name="TextBox 1">
            <a:extLst>
              <a:ext uri="{FF2B5EF4-FFF2-40B4-BE49-F238E27FC236}">
                <a16:creationId xmlns:a16="http://schemas.microsoft.com/office/drawing/2014/main" id="{B2260CF5-8B0C-44EB-9703-591A04032511}"/>
              </a:ext>
            </a:extLst>
          </p:cNvPr>
          <p:cNvSpPr txBox="1"/>
          <p:nvPr/>
        </p:nvSpPr>
        <p:spPr>
          <a:xfrm>
            <a:off x="1115568" y="1627632"/>
            <a:ext cx="9336024" cy="4062651"/>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New Mexico will need nearly 58,000 new housing units by 2045 to accommodate projected household growth</a:t>
            </a:r>
          </a:p>
          <a:p>
            <a:r>
              <a:rPr lang="en-US" sz="2400" dirty="0">
                <a:latin typeface="Arial" panose="020B0604020202020204" pitchFamily="34" charset="0"/>
                <a:cs typeface="Arial" panose="020B0604020202020204" pitchFamily="34" charset="0"/>
              </a:rPr>
              <a:t>	~39,000 homeownership units needed</a:t>
            </a:r>
          </a:p>
          <a:p>
            <a:r>
              <a:rPr lang="en-US" sz="2400" dirty="0">
                <a:latin typeface="Arial" panose="020B0604020202020204" pitchFamily="34" charset="0"/>
                <a:cs typeface="Arial" panose="020B0604020202020204" pitchFamily="34" charset="0"/>
              </a:rPr>
              <a:t>	~19,000 rental units needed</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40% of those units need to be affordable to households at or below 80% Area Median Income</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Need is heavily concentrated in Bernalillo, Sandoval, Dona Ana and Santa Fe Counties.</a:t>
            </a:r>
          </a:p>
        </p:txBody>
      </p:sp>
      <p:sp>
        <p:nvSpPr>
          <p:cNvPr id="3" name="TextBox 2">
            <a:extLst>
              <a:ext uri="{FF2B5EF4-FFF2-40B4-BE49-F238E27FC236}">
                <a16:creationId xmlns:a16="http://schemas.microsoft.com/office/drawing/2014/main" id="{FF5FBBAF-39EC-6769-147F-C71A769CE787}"/>
              </a:ext>
            </a:extLst>
          </p:cNvPr>
          <p:cNvSpPr txBox="1"/>
          <p:nvPr/>
        </p:nvSpPr>
        <p:spPr>
          <a:xfrm>
            <a:off x="0" y="28765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Lack of Housing Supply is Driving Up Housing Costs</a:t>
            </a:r>
          </a:p>
        </p:txBody>
      </p:sp>
    </p:spTree>
    <p:extLst>
      <p:ext uri="{BB962C8B-B14F-4D97-AF65-F5344CB8AC3E}">
        <p14:creationId xmlns:p14="http://schemas.microsoft.com/office/powerpoint/2010/main" val="791716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B90127-77D4-45D0-96DB-8C1A3BB6671D}"/>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Building more housing works. We need to do more of it.</a:t>
            </a:r>
          </a:p>
        </p:txBody>
      </p:sp>
      <p:pic>
        <p:nvPicPr>
          <p:cNvPr id="17" name="Picture 16" descr="A picture containing graphical user interface&#10;&#10;Description automatically generated">
            <a:extLst>
              <a:ext uri="{FF2B5EF4-FFF2-40B4-BE49-F238E27FC236}">
                <a16:creationId xmlns:a16="http://schemas.microsoft.com/office/drawing/2014/main" id="{4F89C25F-8112-4297-B689-02A9E10DDCCB}"/>
              </a:ext>
            </a:extLst>
          </p:cNvPr>
          <p:cNvPicPr>
            <a:picLocks noChangeAspect="1"/>
          </p:cNvPicPr>
          <p:nvPr/>
        </p:nvPicPr>
        <p:blipFill rotWithShape="1">
          <a:blip r:embed="rId2">
            <a:extLst>
              <a:ext uri="{28A0092B-C50C-407E-A947-70E740481C1C}">
                <a14:useLocalDpi xmlns:a14="http://schemas.microsoft.com/office/drawing/2010/main" val="0"/>
              </a:ext>
            </a:extLst>
          </a:blip>
          <a:srcRect l="20800" r="21401"/>
          <a:stretch/>
        </p:blipFill>
        <p:spPr>
          <a:xfrm>
            <a:off x="8642801" y="1205631"/>
            <a:ext cx="3112423" cy="4019003"/>
          </a:xfrm>
          <a:prstGeom prst="rect">
            <a:avLst/>
          </a:prstGeom>
        </p:spPr>
      </p:pic>
      <p:sp>
        <p:nvSpPr>
          <p:cNvPr id="19" name="TextBox 18">
            <a:extLst>
              <a:ext uri="{FF2B5EF4-FFF2-40B4-BE49-F238E27FC236}">
                <a16:creationId xmlns:a16="http://schemas.microsoft.com/office/drawing/2014/main" id="{C9DE3EC9-9659-49D7-8AE5-90A92EDCC63A}"/>
              </a:ext>
            </a:extLst>
          </p:cNvPr>
          <p:cNvSpPr txBox="1"/>
          <p:nvPr/>
        </p:nvSpPr>
        <p:spPr>
          <a:xfrm>
            <a:off x="956820" y="958052"/>
            <a:ext cx="7423609" cy="5632311"/>
          </a:xfrm>
          <a:prstGeom prst="rect">
            <a:avLst/>
          </a:prstGeom>
          <a:noFill/>
        </p:spPr>
        <p:txBody>
          <a:bodyPr wrap="square" rtlCol="0">
            <a:spAutoFit/>
          </a:bodyPr>
          <a:lstStyle/>
          <a:p>
            <a:r>
              <a:rPr lang="en-US" sz="2400" dirty="0">
                <a:solidFill>
                  <a:srgbClr val="292929"/>
                </a:solidFill>
                <a:latin typeface="Arial" panose="020B0604020202020204" pitchFamily="34" charset="0"/>
                <a:cs typeface="Arial" panose="020B0604020202020204" pitchFamily="34" charset="0"/>
              </a:rPr>
              <a:t>More affordable and attainable housing for sale</a:t>
            </a:r>
          </a:p>
          <a:p>
            <a:endParaRPr lang="en-US" sz="2400" dirty="0">
              <a:solidFill>
                <a:srgbClr val="292929"/>
              </a:solidFill>
              <a:latin typeface="Arial" panose="020B0604020202020204" pitchFamily="34" charset="0"/>
              <a:cs typeface="Arial" panose="020B0604020202020204" pitchFamily="34" charset="0"/>
            </a:endParaRPr>
          </a:p>
          <a:p>
            <a:r>
              <a:rPr lang="en-US" sz="2400" dirty="0">
                <a:solidFill>
                  <a:srgbClr val="292929"/>
                </a:solidFill>
                <a:latin typeface="Arial" panose="020B0604020202020204" pitchFamily="34" charset="0"/>
                <a:cs typeface="Arial" panose="020B0604020202020204" pitchFamily="34" charset="0"/>
              </a:rPr>
              <a:t>More down payment and homebuyer assistance</a:t>
            </a:r>
          </a:p>
          <a:p>
            <a:endParaRPr lang="en-US" sz="2400" dirty="0">
              <a:solidFill>
                <a:srgbClr val="292929"/>
              </a:solidFill>
              <a:latin typeface="Arial" panose="020B0604020202020204" pitchFamily="34" charset="0"/>
              <a:cs typeface="Arial" panose="020B0604020202020204" pitchFamily="34" charset="0"/>
            </a:endParaRPr>
          </a:p>
          <a:p>
            <a:r>
              <a:rPr lang="en-US" sz="2400" dirty="0">
                <a:solidFill>
                  <a:srgbClr val="292929"/>
                </a:solidFill>
                <a:latin typeface="Arial" panose="020B0604020202020204" pitchFamily="34" charset="0"/>
                <a:cs typeface="Arial" panose="020B0604020202020204" pitchFamily="34" charset="0"/>
              </a:rPr>
              <a:t>More affordable and attainable rentals</a:t>
            </a:r>
          </a:p>
          <a:p>
            <a:endParaRPr lang="en-US" sz="2400" dirty="0">
              <a:solidFill>
                <a:srgbClr val="292929"/>
              </a:solidFill>
              <a:latin typeface="Arial" panose="020B0604020202020204" pitchFamily="34" charset="0"/>
              <a:cs typeface="Arial" panose="020B0604020202020204" pitchFamily="34" charset="0"/>
            </a:endParaRPr>
          </a:p>
          <a:p>
            <a:r>
              <a:rPr lang="en-US" sz="2400" dirty="0">
                <a:solidFill>
                  <a:srgbClr val="292929"/>
                </a:solidFill>
                <a:latin typeface="Arial" panose="020B0604020202020204" pitchFamily="34" charset="0"/>
                <a:cs typeface="Arial" panose="020B0604020202020204" pitchFamily="34" charset="0"/>
              </a:rPr>
              <a:t>More supportive housing </a:t>
            </a:r>
          </a:p>
          <a:p>
            <a:endParaRPr lang="en-US" sz="2400" dirty="0">
              <a:solidFill>
                <a:srgbClr val="292929"/>
              </a:solidFill>
              <a:latin typeface="Arial" panose="020B0604020202020204" pitchFamily="34" charset="0"/>
              <a:cs typeface="Arial" panose="020B0604020202020204" pitchFamily="34" charset="0"/>
            </a:endParaRPr>
          </a:p>
          <a:p>
            <a:r>
              <a:rPr lang="en-US" sz="2400" dirty="0">
                <a:solidFill>
                  <a:srgbClr val="292929"/>
                </a:solidFill>
                <a:latin typeface="Arial" panose="020B0604020202020204" pitchFamily="34" charset="0"/>
                <a:cs typeface="Arial" panose="020B0604020202020204" pitchFamily="34" charset="0"/>
              </a:rPr>
              <a:t>More infrastructure funding</a:t>
            </a:r>
          </a:p>
          <a:p>
            <a:endParaRPr lang="en-US" sz="2400" dirty="0">
              <a:solidFill>
                <a:srgbClr val="292929"/>
              </a:solidFill>
              <a:latin typeface="Arial" panose="020B0604020202020204" pitchFamily="34" charset="0"/>
              <a:cs typeface="Arial" panose="020B0604020202020204" pitchFamily="34" charset="0"/>
            </a:endParaRPr>
          </a:p>
          <a:p>
            <a:r>
              <a:rPr lang="en-US" sz="2400" dirty="0">
                <a:solidFill>
                  <a:srgbClr val="292929"/>
                </a:solidFill>
                <a:latin typeface="Arial" panose="020B0604020202020204" pitchFamily="34" charset="0"/>
                <a:cs typeface="Arial" panose="020B0604020202020204" pitchFamily="34" charset="0"/>
              </a:rPr>
              <a:t>More reliable, multi-year funding</a:t>
            </a:r>
          </a:p>
          <a:p>
            <a:endParaRPr lang="en-US" sz="2400" dirty="0">
              <a:solidFill>
                <a:srgbClr val="292929"/>
              </a:solidFill>
              <a:latin typeface="Arial" panose="020B0604020202020204" pitchFamily="34" charset="0"/>
              <a:cs typeface="Arial" panose="020B0604020202020204" pitchFamily="34" charset="0"/>
            </a:endParaRPr>
          </a:p>
          <a:p>
            <a:r>
              <a:rPr lang="en-US" sz="2400" dirty="0">
                <a:solidFill>
                  <a:srgbClr val="292929"/>
                </a:solidFill>
                <a:latin typeface="Arial" panose="020B0604020202020204" pitchFamily="34" charset="0"/>
                <a:cs typeface="Arial" panose="020B0604020202020204" pitchFamily="34" charset="0"/>
              </a:rPr>
              <a:t>More zoning and permitting changes to foster housing development</a:t>
            </a:r>
          </a:p>
          <a:p>
            <a:endParaRPr lang="en-US" sz="24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F3ABD29-D00C-4715-9855-DDA8B2B9BC33}"/>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6</a:t>
            </a:fld>
            <a:endParaRPr lang="en-US" b="1" dirty="0">
              <a:latin typeface="Arial Nova" panose="020B0504020202020204" pitchFamily="34" charset="0"/>
            </a:endParaRPr>
          </a:p>
        </p:txBody>
      </p:sp>
      <p:pic>
        <p:nvPicPr>
          <p:cNvPr id="7" name="Picture 6">
            <a:extLst>
              <a:ext uri="{FF2B5EF4-FFF2-40B4-BE49-F238E27FC236}">
                <a16:creationId xmlns:a16="http://schemas.microsoft.com/office/drawing/2014/main" id="{BD21FA88-85CC-45DF-B085-A6F6163DD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Tree>
    <p:extLst>
      <p:ext uri="{BB962C8B-B14F-4D97-AF65-F5344CB8AC3E}">
        <p14:creationId xmlns:p14="http://schemas.microsoft.com/office/powerpoint/2010/main" val="505290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B90127-77D4-45D0-96DB-8C1A3BB6671D}"/>
              </a:ext>
            </a:extLst>
          </p:cNvPr>
          <p:cNvSpPr txBox="1"/>
          <p:nvPr/>
        </p:nvSpPr>
        <p:spPr>
          <a:xfrm>
            <a:off x="0" y="267637"/>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Building more housing works. We need to do more of it.</a:t>
            </a:r>
          </a:p>
        </p:txBody>
      </p:sp>
      <p:pic>
        <p:nvPicPr>
          <p:cNvPr id="3" name="Picture 2">
            <a:extLst>
              <a:ext uri="{FF2B5EF4-FFF2-40B4-BE49-F238E27FC236}">
                <a16:creationId xmlns:a16="http://schemas.microsoft.com/office/drawing/2014/main" id="{884E74A2-2475-4DA7-A415-E131E0A0CDDB}"/>
              </a:ext>
            </a:extLst>
          </p:cNvPr>
          <p:cNvPicPr>
            <a:picLocks noChangeAspect="1"/>
          </p:cNvPicPr>
          <p:nvPr/>
        </p:nvPicPr>
        <p:blipFill>
          <a:blip r:embed="rId2"/>
          <a:stretch>
            <a:fillRect/>
          </a:stretch>
        </p:blipFill>
        <p:spPr>
          <a:xfrm>
            <a:off x="1583703" y="1087868"/>
            <a:ext cx="8830733" cy="5114969"/>
          </a:xfrm>
          <a:prstGeom prst="rect">
            <a:avLst/>
          </a:prstGeom>
        </p:spPr>
      </p:pic>
      <p:sp>
        <p:nvSpPr>
          <p:cNvPr id="5" name="TextBox 4">
            <a:extLst>
              <a:ext uri="{FF2B5EF4-FFF2-40B4-BE49-F238E27FC236}">
                <a16:creationId xmlns:a16="http://schemas.microsoft.com/office/drawing/2014/main" id="{A90D1E9E-4565-4461-B499-B06325AF1FB8}"/>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7</a:t>
            </a:fld>
            <a:endParaRPr lang="en-US" b="1" dirty="0">
              <a:latin typeface="Arial Nova" panose="020B0504020202020204" pitchFamily="34" charset="0"/>
            </a:endParaRPr>
          </a:p>
        </p:txBody>
      </p:sp>
      <p:sp>
        <p:nvSpPr>
          <p:cNvPr id="7" name="TextBox 6">
            <a:extLst>
              <a:ext uri="{FF2B5EF4-FFF2-40B4-BE49-F238E27FC236}">
                <a16:creationId xmlns:a16="http://schemas.microsoft.com/office/drawing/2014/main" id="{0CE95557-50A4-433B-A68F-D8F70F48ADFB}"/>
              </a:ext>
            </a:extLst>
          </p:cNvPr>
          <p:cNvSpPr txBox="1"/>
          <p:nvPr/>
        </p:nvSpPr>
        <p:spPr>
          <a:xfrm>
            <a:off x="3017056" y="6269015"/>
            <a:ext cx="5964025" cy="461665"/>
          </a:xfrm>
          <a:prstGeom prst="rect">
            <a:avLst/>
          </a:prstGeom>
          <a:noFill/>
        </p:spPr>
        <p:txBody>
          <a:bodyPr wrap="square" rtlCol="0">
            <a:spAutoFit/>
          </a:bodyPr>
          <a:lstStyle/>
          <a:p>
            <a:pPr algn="ctr"/>
            <a:r>
              <a:rPr lang="en-US" sz="1200" i="1" dirty="0">
                <a:latin typeface="Arial" panose="020B0604020202020204" pitchFamily="34" charset="0"/>
                <a:cs typeface="Arial" panose="020B0604020202020204" pitchFamily="34" charset="0"/>
              </a:rPr>
              <a:t>Source: ”Restrictive Regulations Fuel New Mexico’s Housing Shortage,” Alex Horowitz, Pew Charitable Trusts (2025)</a:t>
            </a:r>
          </a:p>
        </p:txBody>
      </p:sp>
      <p:pic>
        <p:nvPicPr>
          <p:cNvPr id="9" name="Picture 8">
            <a:extLst>
              <a:ext uri="{FF2B5EF4-FFF2-40B4-BE49-F238E27FC236}">
                <a16:creationId xmlns:a16="http://schemas.microsoft.com/office/drawing/2014/main" id="{CE88FC70-E562-4F9C-83BD-23E47A08A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14" y="6252748"/>
            <a:ext cx="1343847" cy="415032"/>
          </a:xfrm>
          <a:prstGeom prst="rect">
            <a:avLst/>
          </a:prstGeom>
        </p:spPr>
      </p:pic>
    </p:spTree>
    <p:extLst>
      <p:ext uri="{BB962C8B-B14F-4D97-AF65-F5344CB8AC3E}">
        <p14:creationId xmlns:p14="http://schemas.microsoft.com/office/powerpoint/2010/main" val="2326062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9A741-AD48-468C-47D4-4120BAD13213}"/>
              </a:ext>
            </a:extLst>
          </p:cNvPr>
          <p:cNvSpPr/>
          <p:nvPr/>
        </p:nvSpPr>
        <p:spPr>
          <a:xfrm>
            <a:off x="580825" y="1779237"/>
            <a:ext cx="3275516" cy="1687481"/>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Land</a:t>
            </a:r>
          </a:p>
          <a:p>
            <a:pPr algn="ctr"/>
            <a:r>
              <a:rPr lang="en-US" dirty="0">
                <a:solidFill>
                  <a:schemeClr val="tx1"/>
                </a:solidFill>
                <a:latin typeface="Arial" panose="020B0604020202020204" pitchFamily="34" charset="0"/>
                <a:cs typeface="Arial" panose="020B0604020202020204" pitchFamily="34" charset="0"/>
              </a:rPr>
              <a:t>Loans</a:t>
            </a:r>
          </a:p>
          <a:p>
            <a:pPr algn="ctr"/>
            <a:r>
              <a:rPr lang="en-US" dirty="0">
                <a:solidFill>
                  <a:schemeClr val="tx1"/>
                </a:solidFill>
                <a:latin typeface="Arial" panose="020B0604020202020204" pitchFamily="34" charset="0"/>
                <a:cs typeface="Arial" panose="020B0604020202020204" pitchFamily="34" charset="0"/>
              </a:rPr>
              <a:t>Grants</a:t>
            </a:r>
          </a:p>
          <a:p>
            <a:pPr algn="ctr"/>
            <a:r>
              <a:rPr lang="en-US" dirty="0">
                <a:solidFill>
                  <a:schemeClr val="tx1"/>
                </a:solidFill>
                <a:latin typeface="Arial" panose="020B0604020202020204" pitchFamily="34" charset="0"/>
                <a:cs typeface="Arial" panose="020B0604020202020204" pitchFamily="34" charset="0"/>
              </a:rPr>
              <a:t>Infrastructure finance</a:t>
            </a:r>
          </a:p>
          <a:p>
            <a:pPr algn="ctr"/>
            <a:r>
              <a:rPr lang="en-US" dirty="0">
                <a:solidFill>
                  <a:schemeClr val="tx1"/>
                </a:solidFill>
                <a:latin typeface="Arial" panose="020B0604020202020204" pitchFamily="34" charset="0"/>
                <a:cs typeface="Arial" panose="020B0604020202020204" pitchFamily="34" charset="0"/>
              </a:rPr>
              <a:t>Tax incentives</a:t>
            </a:r>
          </a:p>
        </p:txBody>
      </p:sp>
      <p:sp>
        <p:nvSpPr>
          <p:cNvPr id="26" name="Rectangle 25">
            <a:extLst>
              <a:ext uri="{FF2B5EF4-FFF2-40B4-BE49-F238E27FC236}">
                <a16:creationId xmlns:a16="http://schemas.microsoft.com/office/drawing/2014/main" id="{CC48A4E9-D5FF-D916-D50D-520B88D9A355}"/>
              </a:ext>
            </a:extLst>
          </p:cNvPr>
          <p:cNvSpPr/>
          <p:nvPr/>
        </p:nvSpPr>
        <p:spPr>
          <a:xfrm>
            <a:off x="8174802" y="1779237"/>
            <a:ext cx="3275517" cy="1687481"/>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Down payment &amp; closing cost assistance</a:t>
            </a:r>
          </a:p>
          <a:p>
            <a:pPr algn="ctr"/>
            <a:r>
              <a:rPr lang="en-US" dirty="0">
                <a:solidFill>
                  <a:schemeClr val="tx1"/>
                </a:solidFill>
                <a:latin typeface="Arial" panose="020B0604020202020204" pitchFamily="34" charset="0"/>
                <a:cs typeface="Arial" panose="020B0604020202020204" pitchFamily="34" charset="0"/>
              </a:rPr>
              <a:t>Low-interest loans</a:t>
            </a:r>
          </a:p>
          <a:p>
            <a:pPr algn="ctr"/>
            <a:r>
              <a:rPr lang="en-US" dirty="0">
                <a:solidFill>
                  <a:schemeClr val="tx1"/>
                </a:solidFill>
                <a:latin typeface="Arial" panose="020B0604020202020204" pitchFamily="34" charset="0"/>
                <a:cs typeface="Arial" panose="020B0604020202020204" pitchFamily="34" charset="0"/>
              </a:rPr>
              <a:t>Purchase price subsidies</a:t>
            </a:r>
          </a:p>
        </p:txBody>
      </p:sp>
      <p:sp>
        <p:nvSpPr>
          <p:cNvPr id="2" name="TextBox 1">
            <a:extLst>
              <a:ext uri="{FF2B5EF4-FFF2-40B4-BE49-F238E27FC236}">
                <a16:creationId xmlns:a16="http://schemas.microsoft.com/office/drawing/2014/main" id="{1F772BA5-B4EE-2D30-6641-8B6008DABF8A}"/>
              </a:ext>
            </a:extLst>
          </p:cNvPr>
          <p:cNvSpPr txBox="1"/>
          <p:nvPr/>
        </p:nvSpPr>
        <p:spPr>
          <a:xfrm>
            <a:off x="0" y="295918"/>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Affordable Housing Challenges</a:t>
            </a:r>
          </a:p>
        </p:txBody>
      </p:sp>
      <p:sp>
        <p:nvSpPr>
          <p:cNvPr id="3" name="TextBox 2">
            <a:extLst>
              <a:ext uri="{FF2B5EF4-FFF2-40B4-BE49-F238E27FC236}">
                <a16:creationId xmlns:a16="http://schemas.microsoft.com/office/drawing/2014/main" id="{2B7E5B2B-4E3A-F7B9-4127-7C89F870FE19}"/>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8</a:t>
            </a:fld>
            <a:endParaRPr lang="en-US" b="1" dirty="0">
              <a:latin typeface="Arial Nova" panose="020B0504020202020204" pitchFamily="34" charset="0"/>
            </a:endParaRPr>
          </a:p>
        </p:txBody>
      </p:sp>
      <p:pic>
        <p:nvPicPr>
          <p:cNvPr id="8" name="Picture 7" descr="Logo&#10;&#10;Description automatically generated with medium confidence">
            <a:extLst>
              <a:ext uri="{FF2B5EF4-FFF2-40B4-BE49-F238E27FC236}">
                <a16:creationId xmlns:a16="http://schemas.microsoft.com/office/drawing/2014/main" id="{98A90388-4C1D-D9DB-DC5C-9541C19DCF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49" y="6067143"/>
            <a:ext cx="1813271" cy="523220"/>
          </a:xfrm>
          <a:prstGeom prst="rect">
            <a:avLst/>
          </a:prstGeom>
        </p:spPr>
      </p:pic>
      <p:sp>
        <p:nvSpPr>
          <p:cNvPr id="9" name="Rectangle 8">
            <a:extLst>
              <a:ext uri="{FF2B5EF4-FFF2-40B4-BE49-F238E27FC236}">
                <a16:creationId xmlns:a16="http://schemas.microsoft.com/office/drawing/2014/main" id="{E38A38DD-5507-4506-F90B-3B7034A9ABA0}"/>
              </a:ext>
            </a:extLst>
          </p:cNvPr>
          <p:cNvSpPr/>
          <p:nvPr/>
        </p:nvSpPr>
        <p:spPr>
          <a:xfrm>
            <a:off x="580824" y="3628358"/>
            <a:ext cx="3275517" cy="2233962"/>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Zoning and permitting changes</a:t>
            </a:r>
          </a:p>
          <a:p>
            <a:pPr algn="ctr"/>
            <a:r>
              <a:rPr lang="en-US" dirty="0">
                <a:solidFill>
                  <a:schemeClr val="tx1"/>
                </a:solidFill>
                <a:latin typeface="Arial" panose="020B0604020202020204" pitchFamily="34" charset="0"/>
                <a:cs typeface="Arial" panose="020B0604020202020204" pitchFamily="34" charset="0"/>
              </a:rPr>
              <a:t>Regional housing plans</a:t>
            </a:r>
          </a:p>
          <a:p>
            <a:pPr algn="ctr"/>
            <a:r>
              <a:rPr lang="en-US" dirty="0">
                <a:solidFill>
                  <a:schemeClr val="tx1"/>
                </a:solidFill>
                <a:latin typeface="Arial" panose="020B0604020202020204" pitchFamily="34" charset="0"/>
                <a:cs typeface="Arial" panose="020B0604020202020204" pitchFamily="34" charset="0"/>
              </a:rPr>
              <a:t>Diversified housing types</a:t>
            </a:r>
          </a:p>
          <a:p>
            <a:pPr algn="ctr"/>
            <a:r>
              <a:rPr lang="en-US" dirty="0">
                <a:solidFill>
                  <a:schemeClr val="tx1"/>
                </a:solidFill>
                <a:latin typeface="Arial" panose="020B0604020202020204" pitchFamily="34" charset="0"/>
                <a:cs typeface="Arial" panose="020B0604020202020204" pitchFamily="34" charset="0"/>
              </a:rPr>
              <a:t>Construction workforce programs</a:t>
            </a:r>
          </a:p>
          <a:p>
            <a:pPr algn="ctr"/>
            <a:r>
              <a:rPr lang="en-US" dirty="0">
                <a:solidFill>
                  <a:schemeClr val="tx1"/>
                </a:solidFill>
                <a:latin typeface="Arial" panose="020B0604020202020204" pitchFamily="34" charset="0"/>
                <a:cs typeface="Arial" panose="020B0604020202020204" pitchFamily="34" charset="0"/>
              </a:rPr>
              <a:t>Technology</a:t>
            </a:r>
            <a:endParaRPr lang="en-US" dirty="0">
              <a:solidFill>
                <a:schemeClr val="tx1"/>
              </a:solidFill>
            </a:endParaRPr>
          </a:p>
        </p:txBody>
      </p:sp>
      <p:sp>
        <p:nvSpPr>
          <p:cNvPr id="10" name="Rectangle 9">
            <a:extLst>
              <a:ext uri="{FF2B5EF4-FFF2-40B4-BE49-F238E27FC236}">
                <a16:creationId xmlns:a16="http://schemas.microsoft.com/office/drawing/2014/main" id="{71699C7F-7088-BFB3-FBD1-88203DF5E92E}"/>
              </a:ext>
            </a:extLst>
          </p:cNvPr>
          <p:cNvSpPr/>
          <p:nvPr/>
        </p:nvSpPr>
        <p:spPr>
          <a:xfrm>
            <a:off x="8174802" y="3628358"/>
            <a:ext cx="3275517" cy="2233962"/>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Homebuyer education</a:t>
            </a:r>
          </a:p>
          <a:p>
            <a:pPr algn="ctr"/>
            <a:r>
              <a:rPr lang="en-US" dirty="0">
                <a:solidFill>
                  <a:schemeClr val="tx1"/>
                </a:solidFill>
                <a:latin typeface="Arial" panose="020B0604020202020204" pitchFamily="34" charset="0"/>
                <a:cs typeface="Arial" panose="020B0604020202020204" pitchFamily="34" charset="0"/>
              </a:rPr>
              <a:t>Credit counseling</a:t>
            </a:r>
          </a:p>
          <a:p>
            <a:pPr algn="ctr"/>
            <a:r>
              <a:rPr lang="en-US" dirty="0">
                <a:solidFill>
                  <a:schemeClr val="tx1"/>
                </a:solidFill>
                <a:latin typeface="Arial" panose="020B0604020202020204" pitchFamily="34" charset="0"/>
                <a:cs typeface="Arial" panose="020B0604020202020204" pitchFamily="34" charset="0"/>
              </a:rPr>
              <a:t>Inventory to accommodate mobility</a:t>
            </a:r>
          </a:p>
          <a:p>
            <a:pPr algn="ctr"/>
            <a:r>
              <a:rPr lang="en-US" dirty="0">
                <a:solidFill>
                  <a:schemeClr val="tx1"/>
                </a:solidFill>
                <a:latin typeface="Arial" panose="020B0604020202020204" pitchFamily="34" charset="0"/>
                <a:cs typeface="Arial" panose="020B0604020202020204" pitchFamily="34" charset="0"/>
              </a:rPr>
              <a:t>Economic stability</a:t>
            </a:r>
          </a:p>
        </p:txBody>
      </p:sp>
      <p:sp>
        <p:nvSpPr>
          <p:cNvPr id="11" name="Rectangle 10">
            <a:extLst>
              <a:ext uri="{FF2B5EF4-FFF2-40B4-BE49-F238E27FC236}">
                <a16:creationId xmlns:a16="http://schemas.microsoft.com/office/drawing/2014/main" id="{4208823D-2A7F-3196-8DB9-09120189A3FD}"/>
              </a:ext>
            </a:extLst>
          </p:cNvPr>
          <p:cNvSpPr/>
          <p:nvPr/>
        </p:nvSpPr>
        <p:spPr>
          <a:xfrm>
            <a:off x="580825" y="1282318"/>
            <a:ext cx="3275516" cy="3352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SUPPLY</a:t>
            </a:r>
          </a:p>
        </p:txBody>
      </p:sp>
      <p:sp>
        <p:nvSpPr>
          <p:cNvPr id="12" name="Rectangle 11">
            <a:extLst>
              <a:ext uri="{FF2B5EF4-FFF2-40B4-BE49-F238E27FC236}">
                <a16:creationId xmlns:a16="http://schemas.microsoft.com/office/drawing/2014/main" id="{E1909A0A-748F-33BF-7F06-67FF2263371B}"/>
              </a:ext>
            </a:extLst>
          </p:cNvPr>
          <p:cNvSpPr/>
          <p:nvPr/>
        </p:nvSpPr>
        <p:spPr>
          <a:xfrm>
            <a:off x="8174802" y="1290106"/>
            <a:ext cx="3275516" cy="3352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DEMAND</a:t>
            </a:r>
          </a:p>
        </p:txBody>
      </p:sp>
      <p:grpSp>
        <p:nvGrpSpPr>
          <p:cNvPr id="19" name="Group 18">
            <a:extLst>
              <a:ext uri="{FF2B5EF4-FFF2-40B4-BE49-F238E27FC236}">
                <a16:creationId xmlns:a16="http://schemas.microsoft.com/office/drawing/2014/main" id="{77E859ED-44EC-CA1A-8833-58AAF2B33670}"/>
              </a:ext>
            </a:extLst>
          </p:cNvPr>
          <p:cNvGrpSpPr/>
          <p:nvPr/>
        </p:nvGrpSpPr>
        <p:grpSpPr>
          <a:xfrm>
            <a:off x="5016384" y="3284453"/>
            <a:ext cx="2159230" cy="923330"/>
            <a:chOff x="3856341" y="3527013"/>
            <a:chExt cx="2159230" cy="923330"/>
          </a:xfrm>
        </p:grpSpPr>
        <p:pic>
          <p:nvPicPr>
            <p:cNvPr id="15" name="Graphic 14" descr="Flying Money with solid fill">
              <a:extLst>
                <a:ext uri="{FF2B5EF4-FFF2-40B4-BE49-F238E27FC236}">
                  <a16:creationId xmlns:a16="http://schemas.microsoft.com/office/drawing/2014/main" id="{13A6932A-8F8C-485F-FD70-D41060ACB3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01171" y="3535943"/>
              <a:ext cx="914400" cy="914400"/>
            </a:xfrm>
            <a:prstGeom prst="rect">
              <a:avLst/>
            </a:prstGeom>
          </p:spPr>
        </p:pic>
        <p:pic>
          <p:nvPicPr>
            <p:cNvPr id="17" name="Graphic 16" descr="Alarm clock with solid fill">
              <a:extLst>
                <a:ext uri="{FF2B5EF4-FFF2-40B4-BE49-F238E27FC236}">
                  <a16:creationId xmlns:a16="http://schemas.microsoft.com/office/drawing/2014/main" id="{E5D71629-EF1C-52D0-347B-C21AB87C00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56341" y="3535943"/>
              <a:ext cx="914400" cy="914400"/>
            </a:xfrm>
            <a:prstGeom prst="rect">
              <a:avLst/>
            </a:prstGeom>
          </p:spPr>
        </p:pic>
        <p:sp>
          <p:nvSpPr>
            <p:cNvPr id="18" name="Rectangle 17">
              <a:extLst>
                <a:ext uri="{FF2B5EF4-FFF2-40B4-BE49-F238E27FC236}">
                  <a16:creationId xmlns:a16="http://schemas.microsoft.com/office/drawing/2014/main" id="{4AEDC3B3-0467-4526-2072-6E9DD955E9B1}"/>
                </a:ext>
              </a:extLst>
            </p:cNvPr>
            <p:cNvSpPr/>
            <p:nvPr/>
          </p:nvSpPr>
          <p:spPr>
            <a:xfrm>
              <a:off x="4658477" y="3527013"/>
              <a:ext cx="55495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effectLst/>
                </a:rPr>
                <a:t>=</a:t>
              </a:r>
            </a:p>
          </p:txBody>
        </p:sp>
      </p:grpSp>
      <p:pic>
        <p:nvPicPr>
          <p:cNvPr id="21" name="Graphic 20" descr="Flying Money with solid fill">
            <a:extLst>
              <a:ext uri="{FF2B5EF4-FFF2-40B4-BE49-F238E27FC236}">
                <a16:creationId xmlns:a16="http://schemas.microsoft.com/office/drawing/2014/main" id="{62E57632-A361-63EB-8FC0-B2B273086B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01378" y="1322037"/>
            <a:ext cx="914400" cy="914400"/>
          </a:xfrm>
          <a:prstGeom prst="rect">
            <a:avLst/>
          </a:prstGeom>
        </p:spPr>
      </p:pic>
      <p:pic>
        <p:nvPicPr>
          <p:cNvPr id="30" name="Graphic 29" descr="Bar graph with downward trend with solid fill">
            <a:extLst>
              <a:ext uri="{FF2B5EF4-FFF2-40B4-BE49-F238E27FC236}">
                <a16:creationId xmlns:a16="http://schemas.microsoft.com/office/drawing/2014/main" id="{F064152F-44AD-9283-3C72-BCB987BD8BD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76223" y="1290106"/>
            <a:ext cx="914400" cy="914400"/>
          </a:xfrm>
          <a:prstGeom prst="rect">
            <a:avLst/>
          </a:prstGeom>
        </p:spPr>
      </p:pic>
      <p:sp>
        <p:nvSpPr>
          <p:cNvPr id="33" name="TextBox 32">
            <a:extLst>
              <a:ext uri="{FF2B5EF4-FFF2-40B4-BE49-F238E27FC236}">
                <a16:creationId xmlns:a16="http://schemas.microsoft.com/office/drawing/2014/main" id="{F31DEB06-19E3-CD87-6470-E69DFE6500AF}"/>
              </a:ext>
            </a:extLst>
          </p:cNvPr>
          <p:cNvSpPr txBox="1"/>
          <p:nvPr/>
        </p:nvSpPr>
        <p:spPr>
          <a:xfrm>
            <a:off x="4768546" y="2236437"/>
            <a:ext cx="2824480"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When supply goes down, rents and purchase prices go up</a:t>
            </a:r>
          </a:p>
        </p:txBody>
      </p:sp>
      <p:pic>
        <p:nvPicPr>
          <p:cNvPr id="35" name="Picture 34" descr="Shape&#10;&#10;AI-generated content may be incorrect.">
            <a:extLst>
              <a:ext uri="{FF2B5EF4-FFF2-40B4-BE49-F238E27FC236}">
                <a16:creationId xmlns:a16="http://schemas.microsoft.com/office/drawing/2014/main" id="{E5408BDB-5A3D-F67A-37E7-D7766DB7C2C0}"/>
              </a:ext>
            </a:extLst>
          </p:cNvPr>
          <p:cNvPicPr>
            <a:picLocks noChangeAspect="1"/>
          </p:cNvPicPr>
          <p:nvPr/>
        </p:nvPicPr>
        <p:blipFill>
          <a:blip r:embed="rId7"/>
          <a:stretch>
            <a:fillRect/>
          </a:stretch>
        </p:blipFill>
        <p:spPr>
          <a:xfrm>
            <a:off x="5224009" y="4523359"/>
            <a:ext cx="1743980" cy="1578701"/>
          </a:xfrm>
          <a:prstGeom prst="rect">
            <a:avLst/>
          </a:prstGeom>
        </p:spPr>
      </p:pic>
      <p:sp>
        <p:nvSpPr>
          <p:cNvPr id="36" name="TextBox 35">
            <a:extLst>
              <a:ext uri="{FF2B5EF4-FFF2-40B4-BE49-F238E27FC236}">
                <a16:creationId xmlns:a16="http://schemas.microsoft.com/office/drawing/2014/main" id="{A90EDEBE-00D4-E201-D018-9B5A99CC1720}"/>
              </a:ext>
            </a:extLst>
          </p:cNvPr>
          <p:cNvSpPr txBox="1"/>
          <p:nvPr/>
        </p:nvSpPr>
        <p:spPr>
          <a:xfrm>
            <a:off x="4683759" y="6144087"/>
            <a:ext cx="282448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Markets ♥ Predictability</a:t>
            </a:r>
          </a:p>
        </p:txBody>
      </p:sp>
    </p:spTree>
    <p:extLst>
      <p:ext uri="{BB962C8B-B14F-4D97-AF65-F5344CB8AC3E}">
        <p14:creationId xmlns:p14="http://schemas.microsoft.com/office/powerpoint/2010/main" val="297213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745F8-E0D5-ACC7-BDF3-5087F68434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CBEA32D-0389-5C4F-B00B-924214946564}"/>
              </a:ext>
            </a:extLst>
          </p:cNvPr>
          <p:cNvSpPr txBox="1"/>
          <p:nvPr/>
        </p:nvSpPr>
        <p:spPr>
          <a:xfrm>
            <a:off x="0" y="295918"/>
            <a:ext cx="12191999" cy="523220"/>
          </a:xfrm>
          <a:prstGeom prst="rect">
            <a:avLst/>
          </a:prstGeom>
          <a:solidFill>
            <a:srgbClr val="EEC225"/>
          </a:solidFill>
        </p:spPr>
        <p:txBody>
          <a:bodyPr wrap="square" rtlCol="0">
            <a:spAutoFit/>
          </a:bodyPr>
          <a:lstStyle/>
          <a:p>
            <a:pPr algn="ctr"/>
            <a:r>
              <a:rPr lang="en-US" sz="2800" b="1" dirty="0">
                <a:latin typeface="Arial" panose="020B0604020202020204" pitchFamily="34" charset="0"/>
                <a:cs typeface="Arial" panose="020B0604020202020204" pitchFamily="34" charset="0"/>
              </a:rPr>
              <a:t>What Works</a:t>
            </a:r>
          </a:p>
        </p:txBody>
      </p:sp>
      <p:sp>
        <p:nvSpPr>
          <p:cNvPr id="6" name="TextBox 5">
            <a:extLst>
              <a:ext uri="{FF2B5EF4-FFF2-40B4-BE49-F238E27FC236}">
                <a16:creationId xmlns:a16="http://schemas.microsoft.com/office/drawing/2014/main" id="{80F65A20-F4FF-13ED-76FC-39230E2BCE49}"/>
              </a:ext>
            </a:extLst>
          </p:cNvPr>
          <p:cNvSpPr txBox="1"/>
          <p:nvPr/>
        </p:nvSpPr>
        <p:spPr>
          <a:xfrm>
            <a:off x="11297137" y="6252748"/>
            <a:ext cx="638349" cy="369332"/>
          </a:xfrm>
          <a:prstGeom prst="rect">
            <a:avLst/>
          </a:prstGeom>
          <a:noFill/>
        </p:spPr>
        <p:txBody>
          <a:bodyPr wrap="square" rtlCol="0">
            <a:spAutoFit/>
          </a:bodyPr>
          <a:lstStyle/>
          <a:p>
            <a:pPr algn="ctr"/>
            <a:fld id="{CE923A3D-3178-40B3-96BB-AD86D83E7821}" type="slidenum">
              <a:rPr lang="en-US" b="1" smtClean="0">
                <a:latin typeface="Arial Nova" panose="020B0504020202020204" pitchFamily="34" charset="0"/>
              </a:rPr>
              <a:pPr algn="ctr"/>
              <a:t>9</a:t>
            </a:fld>
            <a:endParaRPr lang="en-US" b="1" dirty="0">
              <a:latin typeface="Arial Nova" panose="020B0504020202020204" pitchFamily="34" charset="0"/>
            </a:endParaRPr>
          </a:p>
        </p:txBody>
      </p:sp>
      <p:pic>
        <p:nvPicPr>
          <p:cNvPr id="3" name="Graphic 2" descr="Open book with solid fill">
            <a:extLst>
              <a:ext uri="{FF2B5EF4-FFF2-40B4-BE49-F238E27FC236}">
                <a16:creationId xmlns:a16="http://schemas.microsoft.com/office/drawing/2014/main" id="{5444D3F8-7BB7-C504-B147-25521083C4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0169" y="1653150"/>
            <a:ext cx="2240384" cy="2240384"/>
          </a:xfrm>
          <a:prstGeom prst="rect">
            <a:avLst/>
          </a:prstGeom>
        </p:spPr>
      </p:pic>
      <p:pic>
        <p:nvPicPr>
          <p:cNvPr id="4" name="Graphic 3" descr="Bridge scene with solid fill">
            <a:extLst>
              <a:ext uri="{FF2B5EF4-FFF2-40B4-BE49-F238E27FC236}">
                <a16:creationId xmlns:a16="http://schemas.microsoft.com/office/drawing/2014/main" id="{5FE7E98C-1A46-5745-8ED6-EC86361C67F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364984" y="1655170"/>
            <a:ext cx="2240384" cy="2240384"/>
          </a:xfrm>
          <a:prstGeom prst="rect">
            <a:avLst/>
          </a:prstGeom>
        </p:spPr>
      </p:pic>
      <p:pic>
        <p:nvPicPr>
          <p:cNvPr id="5" name="Graphic 4" descr="Statistics with solid fill">
            <a:extLst>
              <a:ext uri="{FF2B5EF4-FFF2-40B4-BE49-F238E27FC236}">
                <a16:creationId xmlns:a16="http://schemas.microsoft.com/office/drawing/2014/main" id="{98D4706B-0FBD-DE46-659E-E91584CD67B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49800" y="1653150"/>
            <a:ext cx="2240384" cy="2240384"/>
          </a:xfrm>
          <a:prstGeom prst="rect">
            <a:avLst/>
          </a:prstGeom>
        </p:spPr>
      </p:pic>
      <p:pic>
        <p:nvPicPr>
          <p:cNvPr id="7" name="Graphic 6" descr="Group with solid fill">
            <a:extLst>
              <a:ext uri="{FF2B5EF4-FFF2-40B4-BE49-F238E27FC236}">
                <a16:creationId xmlns:a16="http://schemas.microsoft.com/office/drawing/2014/main" id="{E5B3E49D-FD14-CA6D-DFB8-E6C56F025528}"/>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218057" y="1653148"/>
            <a:ext cx="2240384" cy="2240384"/>
          </a:xfrm>
          <a:prstGeom prst="rect">
            <a:avLst/>
          </a:prstGeom>
        </p:spPr>
      </p:pic>
      <p:sp>
        <p:nvSpPr>
          <p:cNvPr id="11" name="TextBox 10">
            <a:extLst>
              <a:ext uri="{FF2B5EF4-FFF2-40B4-BE49-F238E27FC236}">
                <a16:creationId xmlns:a16="http://schemas.microsoft.com/office/drawing/2014/main" id="{D9D3FEA6-F091-75E2-5AF1-BECDFBDAA2D1}"/>
              </a:ext>
            </a:extLst>
          </p:cNvPr>
          <p:cNvSpPr txBox="1"/>
          <p:nvPr/>
        </p:nvSpPr>
        <p:spPr>
          <a:xfrm>
            <a:off x="477122" y="3893534"/>
            <a:ext cx="2243431"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Intergovernmental Agreements</a:t>
            </a:r>
          </a:p>
        </p:txBody>
      </p:sp>
      <p:sp>
        <p:nvSpPr>
          <p:cNvPr id="12" name="TextBox 11">
            <a:extLst>
              <a:ext uri="{FF2B5EF4-FFF2-40B4-BE49-F238E27FC236}">
                <a16:creationId xmlns:a16="http://schemas.microsoft.com/office/drawing/2014/main" id="{835C0651-15E4-1DF0-6EBE-E2EF15729044}"/>
              </a:ext>
            </a:extLst>
          </p:cNvPr>
          <p:cNvSpPr txBox="1"/>
          <p:nvPr/>
        </p:nvSpPr>
        <p:spPr>
          <a:xfrm>
            <a:off x="3370329" y="3845487"/>
            <a:ext cx="2243431"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Program Gap Funding</a:t>
            </a:r>
          </a:p>
        </p:txBody>
      </p:sp>
      <p:sp>
        <p:nvSpPr>
          <p:cNvPr id="13" name="TextBox 12">
            <a:extLst>
              <a:ext uri="{FF2B5EF4-FFF2-40B4-BE49-F238E27FC236}">
                <a16:creationId xmlns:a16="http://schemas.microsoft.com/office/drawing/2014/main" id="{48C995DB-E21C-D1DF-0C7B-15C90283267A}"/>
              </a:ext>
            </a:extLst>
          </p:cNvPr>
          <p:cNvSpPr txBox="1"/>
          <p:nvPr/>
        </p:nvSpPr>
        <p:spPr>
          <a:xfrm>
            <a:off x="6258192" y="3843467"/>
            <a:ext cx="2243431"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Data and Monitoring</a:t>
            </a:r>
          </a:p>
        </p:txBody>
      </p:sp>
      <p:sp>
        <p:nvSpPr>
          <p:cNvPr id="14" name="TextBox 13">
            <a:extLst>
              <a:ext uri="{FF2B5EF4-FFF2-40B4-BE49-F238E27FC236}">
                <a16:creationId xmlns:a16="http://schemas.microsoft.com/office/drawing/2014/main" id="{7B8E18CD-7AEC-D281-3BD1-30BA005FA576}"/>
              </a:ext>
            </a:extLst>
          </p:cNvPr>
          <p:cNvSpPr txBox="1"/>
          <p:nvPr/>
        </p:nvSpPr>
        <p:spPr>
          <a:xfrm>
            <a:off x="9143007" y="3843467"/>
            <a:ext cx="2243431"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Community Collaboration</a:t>
            </a:r>
          </a:p>
        </p:txBody>
      </p:sp>
      <p:pic>
        <p:nvPicPr>
          <p:cNvPr id="16" name="Picture 15" descr="Logo&#10;&#10;Description automatically generated with medium confidence">
            <a:extLst>
              <a:ext uri="{FF2B5EF4-FFF2-40B4-BE49-F238E27FC236}">
                <a16:creationId xmlns:a16="http://schemas.microsoft.com/office/drawing/2014/main" id="{5B35765A-50FD-EE90-7027-678E0DDF17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149" y="6067143"/>
            <a:ext cx="1813271" cy="523220"/>
          </a:xfrm>
          <a:prstGeom prst="rect">
            <a:avLst/>
          </a:prstGeom>
        </p:spPr>
      </p:pic>
    </p:spTree>
    <p:extLst>
      <p:ext uri="{BB962C8B-B14F-4D97-AF65-F5344CB8AC3E}">
        <p14:creationId xmlns:p14="http://schemas.microsoft.com/office/powerpoint/2010/main" val="343701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f5ea13a5-1b87-45d2-ab78-abc4b90794c5">HOUSING-1883894365-9688</_dlc_DocId>
    <lcf76f155ced4ddcb4097134ff3c332f xmlns="ecc30050-05a0-402a-b7ea-c0dee68a50dd">
      <Terms xmlns="http://schemas.microsoft.com/office/infopath/2007/PartnerControls"/>
    </lcf76f155ced4ddcb4097134ff3c332f>
    <TaxCatchAll xmlns="f5ea13a5-1b87-45d2-ab78-abc4b90794c5" xsi:nil="true"/>
    <_dlc_DocIdUrl xmlns="f5ea13a5-1b87-45d2-ab78-abc4b90794c5">
      <Url>https://nmgov.sharepoint.com/sites/DWS-Housing-ProjectsFinancesAgreements/_layouts/15/DocIdRedir.aspx?ID=HOUSING-1883894365-9688</Url>
      <Description>HOUSING-1883894365-9688</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F03D5879FE46B429C6FA2B7B0F7D3B6" ma:contentTypeVersion="12" ma:contentTypeDescription="Create a new document." ma:contentTypeScope="" ma:versionID="0ebd6a9dc6ce5267b845f13e3562028b">
  <xsd:schema xmlns:xsd="http://www.w3.org/2001/XMLSchema" xmlns:xs="http://www.w3.org/2001/XMLSchema" xmlns:p="http://schemas.microsoft.com/office/2006/metadata/properties" xmlns:ns2="ecc30050-05a0-402a-b7ea-c0dee68a50dd" xmlns:ns3="f5ea13a5-1b87-45d2-ab78-abc4b90794c5" targetNamespace="http://schemas.microsoft.com/office/2006/metadata/properties" ma:root="true" ma:fieldsID="ed37b006ddde714c5625e3dbff7ffd84" ns2:_="" ns3:_="">
    <xsd:import namespace="ecc30050-05a0-402a-b7ea-c0dee68a50dd"/>
    <xsd:import namespace="f5ea13a5-1b87-45d2-ab78-abc4b90794c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c30050-05a0-402a-b7ea-c0dee68a50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fdcca1d-aa7a-4aa4-88bd-88f0d812d4a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ea13a5-1b87-45d2-ab78-abc4b90794c5"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c204cc1-7652-4a1f-b9ea-31ed7b6826eb}" ma:internalName="TaxCatchAll" ma:showField="CatchAllData" ma:web="f5ea13a5-1b87-45d2-ab78-abc4b90794c5">
      <xsd:complexType>
        <xsd:complexContent>
          <xsd:extension base="dms:MultiChoiceLookup">
            <xsd:sequence>
              <xsd:element name="Value" type="dms:Lookup" maxOccurs="unbounded" minOccurs="0" nillable="true"/>
            </xsd:sequence>
          </xsd:extension>
        </xsd:complexContent>
      </xsd:complexType>
    </xsd:element>
    <xsd:element name="_dlc_DocId" ma:index="20" nillable="true" ma:displayName="Document ID Value" ma:description="The value of the document ID assigned to this item." ma:indexed="true"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3DF308-A695-4BE8-AB49-4FC0017FD81A}">
  <ds:schemaRefs>
    <ds:schemaRef ds:uri="http://schemas.microsoft.com/office/2006/metadata/properties"/>
    <ds:schemaRef ds:uri="http://schemas.microsoft.com/office/infopath/2007/PartnerControls"/>
    <ds:schemaRef ds:uri="f5ea13a5-1b87-45d2-ab78-abc4b90794c5"/>
    <ds:schemaRef ds:uri="ecc30050-05a0-402a-b7ea-c0dee68a50dd"/>
  </ds:schemaRefs>
</ds:datastoreItem>
</file>

<file path=customXml/itemProps2.xml><?xml version="1.0" encoding="utf-8"?>
<ds:datastoreItem xmlns:ds="http://schemas.openxmlformats.org/officeDocument/2006/customXml" ds:itemID="{A3657588-B8E3-4112-A9ED-04AF492A2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c30050-05a0-402a-b7ea-c0dee68a50dd"/>
    <ds:schemaRef ds:uri="f5ea13a5-1b87-45d2-ab78-abc4b90794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AFB591-E64B-4CEB-BB34-16D401D4133E}">
  <ds:schemaRefs>
    <ds:schemaRef ds:uri="http://schemas.microsoft.com/sharepoint/events"/>
  </ds:schemaRefs>
</ds:datastoreItem>
</file>

<file path=customXml/itemProps4.xml><?xml version="1.0" encoding="utf-8"?>
<ds:datastoreItem xmlns:ds="http://schemas.openxmlformats.org/officeDocument/2006/customXml" ds:itemID="{651C5172-7EBF-442E-B81C-DF51D871A361}">
  <ds:schemaRefs>
    <ds:schemaRef ds:uri="http://schemas.microsoft.com/sharepoint/v3/contenttype/forms"/>
  </ds:schemaRefs>
</ds:datastoreItem>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otalTime>49</TotalTime>
  <Words>1268</Words>
  <Application>Microsoft Office PowerPoint</Application>
  <PresentationFormat>Widescreen</PresentationFormat>
  <Paragraphs>321</Paragraphs>
  <Slides>16</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Arial Nova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Huval, Lisa, DWS</dc:creator>
  <cp:lastModifiedBy>Jane McGuigan</cp:lastModifiedBy>
  <cp:revision>2</cp:revision>
  <dcterms:created xsi:type="dcterms:W3CDTF">2026-06-03T17:27:15Z</dcterms:created>
  <dcterms:modified xsi:type="dcterms:W3CDTF">2026-06-05T14:46:52Z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0x0101001F03D5879FE46B429C6FA2B7B0F7D3B6</vt:lpwstr>
  </property>
  <property fmtid="{D5CDD505-2E9C-101B-9397-08002B2CF9AE}" pid="4" name="_dlc_DocIdItemGuid">
    <vt:lpwstr>9030723d-7453-45db-a07f-86ac19d7baeb</vt:lpwstr>
  </property>
</Properties>
</file>