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3" r:id="rId1"/>
  </p:sldMasterIdLst>
  <p:notesMasterIdLst>
    <p:notesMasterId r:id="rId19"/>
  </p:notesMasterIdLst>
  <p:handoutMasterIdLst>
    <p:handoutMasterId r:id="rId20"/>
  </p:handoutMasterIdLst>
  <p:sldIdLst>
    <p:sldId id="281" r:id="rId2"/>
    <p:sldId id="257" r:id="rId3"/>
    <p:sldId id="260" r:id="rId4"/>
    <p:sldId id="270" r:id="rId5"/>
    <p:sldId id="264" r:id="rId6"/>
    <p:sldId id="259" r:id="rId7"/>
    <p:sldId id="271" r:id="rId8"/>
    <p:sldId id="272" r:id="rId9"/>
    <p:sldId id="273" r:id="rId10"/>
    <p:sldId id="275" r:id="rId11"/>
    <p:sldId id="276" r:id="rId12"/>
    <p:sldId id="269" r:id="rId13"/>
    <p:sldId id="265" r:id="rId14"/>
    <p:sldId id="279" r:id="rId15"/>
    <p:sldId id="280" r:id="rId16"/>
    <p:sldId id="282" r:id="rId17"/>
    <p:sldId id="268" r:id="rId18"/>
  </p:sldIdLst>
  <p:sldSz cx="9753600" cy="7315200"/>
  <p:notesSz cx="7023100" cy="9309100"/>
  <p:embeddedFontLst>
    <p:embeddedFont>
      <p:font typeface="Publica Play Bold" panose="020B0604020202020204" charset="0"/>
      <p:regular r:id="rId21"/>
    </p:embeddedFont>
    <p:embeddedFont>
      <p:font typeface="Gill Sans MT" panose="020B0502020104020203" pitchFamily="3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Arial" panose="020B0604020202020204" pitchFamily="34" charset="0"/>
      <p:regular r:id="rId30"/>
    </p:embeddedFont>
    <p:embeddedFont>
      <p:font typeface="Public Sans" panose="020B0604020202020204" charset="0"/>
      <p:regular r:id="rId31"/>
    </p:embeddedFont>
    <p:embeddedFont>
      <p:font typeface="Proxima Nova 1 Bold" panose="020B0604020202020204" charset="0"/>
      <p:regular r:id="rId32"/>
    </p:embeddedFont>
    <p:embeddedFont>
      <p:font typeface="Calibri (MS)" panose="020B0604020202020204" charset="0"/>
      <p:regular r:id="rId33"/>
    </p:embeddedFont>
    <p:embeddedFont>
      <p:font typeface="Roboto" panose="020B0604020202020204" charset="0"/>
      <p:regular r:id="rId34"/>
      <p:bold r:id="rId35"/>
    </p:embeddedFont>
    <p:embeddedFont>
      <p:font typeface="Calibri (MS) Bold" panose="020B0604020202020204" charset="0"/>
      <p:regular r:id="rId36"/>
    </p:embeddedFont>
    <p:embeddedFont>
      <p:font typeface="Proxima Nova" panose="020B0604020202020204" charset="0"/>
      <p:regular r:id="rId37"/>
    </p:embeddedFont>
    <p:embeddedFont>
      <p:font typeface="Proxima Nova 1" panose="020B0604020202020204" charset="0"/>
      <p:regular r:id="rId38"/>
    </p:embeddedFon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Arial MT Pro" panose="020B0604020202020204" charset="0"/>
      <p:regular r:id="rId4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5324" autoAdjust="0"/>
  </p:normalViewPr>
  <p:slideViewPr>
    <p:cSldViewPr>
      <p:cViewPr varScale="1">
        <p:scale>
          <a:sx n="61" d="100"/>
          <a:sy n="61" d="100"/>
        </p:scale>
        <p:origin x="1311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2442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1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theme" Target="theme/theme1.xml"/><Relationship Id="rId20" Type="http://schemas.openxmlformats.org/officeDocument/2006/relationships/handoutMaster" Target="handoutMasters/handoutMaster1.xml"/><Relationship Id="rId41" Type="http://schemas.openxmlformats.org/officeDocument/2006/relationships/font" Target="fonts/font21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C14C566-9843-4D4C-A6B7-96F98ECCA3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D936A4-21E8-4065-8D7E-0CC88FFAC12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D1289B0-C4B1-45DC-9103-8AB14ED88D9C}" type="datetimeFigureOut">
              <a:rPr lang="en-US" smtClean="0"/>
              <a:t>6/8/2026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C3C25E-8C2E-43D4-B622-0ED4A838599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28EE71-5727-41CE-B285-F0E3AC0C22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B5E06480-D514-496D-B265-5D7511ECD8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9357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AA05A5EB-3263-4B8D-B1C6-3D8608116C18}" type="datetimeFigureOut">
              <a:rPr lang="en-US" smtClean="0"/>
              <a:t>6/8/2026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802948C-2740-44B1-A5B0-B6C7574073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653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2948C-2740-44B1-A5B0-B6C75740736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123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22175" lvl="1" indent="-261088">
              <a:lnSpc>
                <a:spcPts val="3385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Connection for ACS, AFR, and other First Responders</a:t>
            </a:r>
          </a:p>
          <a:p>
            <a:pPr marL="522175" lvl="1" indent="-261088">
              <a:lnSpc>
                <a:spcPts val="3385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Open 8 p.m. - 2 p.m. </a:t>
            </a:r>
          </a:p>
          <a:p>
            <a:pPr marL="522175" lvl="1" indent="-261088">
              <a:lnSpc>
                <a:spcPts val="3385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Case Management: works with clients to plan next steps</a:t>
            </a:r>
          </a:p>
          <a:p>
            <a:pPr marL="1044350" lvl="2" indent="-348116">
              <a:lnSpc>
                <a:spcPts val="3385"/>
              </a:lnSpc>
              <a:buFont typeface="Arial"/>
              <a:buChar char="⚬"/>
            </a:pPr>
            <a:r>
              <a:rPr lang="en-US" sz="2400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Includes connection to other Gateway Network Services</a:t>
            </a:r>
          </a:p>
          <a:p>
            <a:pPr marL="522175" lvl="1" indent="-261088">
              <a:lnSpc>
                <a:spcPts val="3385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Only low-barrier overnight option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2948C-2740-44B1-A5B0-B6C75740736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211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22175" lvl="1" indent="-261088">
              <a:lnSpc>
                <a:spcPts val="3385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Connection for ACS, AFR, and other First Responders</a:t>
            </a:r>
          </a:p>
          <a:p>
            <a:pPr marL="522175" lvl="1" indent="-261088">
              <a:lnSpc>
                <a:spcPts val="3385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Open 8 p.m. - 2 p.m. </a:t>
            </a:r>
          </a:p>
          <a:p>
            <a:pPr marL="522175" lvl="1" indent="-261088">
              <a:lnSpc>
                <a:spcPts val="3385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Case Management: works with clients to plan next steps</a:t>
            </a:r>
          </a:p>
          <a:p>
            <a:pPr marL="1044350" lvl="2" indent="-348116">
              <a:lnSpc>
                <a:spcPts val="3385"/>
              </a:lnSpc>
              <a:buFont typeface="Arial"/>
              <a:buChar char="⚬"/>
            </a:pPr>
            <a:r>
              <a:rPr lang="en-US" sz="2400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Includes connection to other Gateway Network Services</a:t>
            </a:r>
          </a:p>
          <a:p>
            <a:pPr marL="522175" lvl="1" indent="-261088">
              <a:lnSpc>
                <a:spcPts val="3385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Only low-barrier overnight option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2948C-2740-44B1-A5B0-B6C75740736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638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2948C-2740-44B1-A5B0-B6C75740736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317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2948C-2740-44B1-A5B0-B6C75740736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762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2948C-2740-44B1-A5B0-B6C75740736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326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6074" y="855786"/>
            <a:ext cx="5993083" cy="2710860"/>
          </a:xfrm>
        </p:spPr>
        <p:txBody>
          <a:bodyPr bIns="0" anchor="b">
            <a:normAutofit/>
          </a:bodyPr>
          <a:lstStyle>
            <a:lvl1pPr algn="l">
              <a:defRPr sz="5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6074" y="3766619"/>
            <a:ext cx="5993083" cy="1042796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707" b="0" cap="all" baseline="0">
                <a:solidFill>
                  <a:schemeClr val="tx1"/>
                </a:solidFill>
              </a:defRPr>
            </a:lvl1pPr>
            <a:lvl2pPr marL="365771" indent="0" algn="ctr">
              <a:buNone/>
              <a:defRPr sz="1600"/>
            </a:lvl2pPr>
            <a:lvl3pPr marL="731543" indent="0" algn="ctr">
              <a:buNone/>
              <a:defRPr sz="1440"/>
            </a:lvl3pPr>
            <a:lvl4pPr marL="1097314" indent="0" algn="ctr">
              <a:buNone/>
              <a:defRPr sz="1280"/>
            </a:lvl4pPr>
            <a:lvl5pPr marL="1463086" indent="0" algn="ctr">
              <a:buNone/>
              <a:defRPr sz="1280"/>
            </a:lvl5pPr>
            <a:lvl6pPr marL="1828857" indent="0" algn="ctr">
              <a:buNone/>
              <a:defRPr sz="1280"/>
            </a:lvl6pPr>
            <a:lvl7pPr marL="2194629" indent="0" algn="ctr">
              <a:buNone/>
              <a:defRPr sz="1280"/>
            </a:lvl7pPr>
            <a:lvl8pPr marL="2560400" indent="0" algn="ctr">
              <a:buNone/>
              <a:defRPr sz="1280"/>
            </a:lvl8pPr>
            <a:lvl9pPr marL="2926171" indent="0" algn="ctr">
              <a:buNone/>
              <a:defRPr sz="12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56074" y="351263"/>
            <a:ext cx="3292045" cy="32981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30350" y="852238"/>
            <a:ext cx="855472" cy="53715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556074" y="3763778"/>
            <a:ext cx="59930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7562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539724" y="1970227"/>
            <a:ext cx="700943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733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79230" y="852240"/>
            <a:ext cx="1176562" cy="497054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9724" y="852240"/>
            <a:ext cx="5654501" cy="497054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7379230" y="852240"/>
            <a:ext cx="0" cy="4970548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02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539724" y="1970227"/>
            <a:ext cx="700943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C21548C3-3A58-42BE-82AD-90B2CA92F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3A08396-C373-48D6-A7E8-98EF76D8F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5FF6D9D-A03E-499F-BB85-938F7BC5A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6EDB2C8-8193-4046-9BD6-251EC4922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29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724" y="1873206"/>
            <a:ext cx="5991469" cy="2013813"/>
          </a:xfrm>
        </p:spPr>
        <p:txBody>
          <a:bodyPr anchor="b">
            <a:normAutofit/>
          </a:bodyPr>
          <a:lstStyle>
            <a:lvl1pPr algn="l">
              <a:defRPr sz="341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725" y="4059943"/>
            <a:ext cx="5991469" cy="1080458"/>
          </a:xfrm>
        </p:spPr>
        <p:txBody>
          <a:bodyPr tIns="91440">
            <a:normAutofit/>
          </a:bodyPr>
          <a:lstStyle>
            <a:lvl1pPr marL="0" indent="0" algn="l">
              <a:buNone/>
              <a:defRPr sz="1920">
                <a:solidFill>
                  <a:schemeClr val="tx1"/>
                </a:solidFill>
              </a:defRPr>
            </a:lvl1pPr>
            <a:lvl2pPr marL="3657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31543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097314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4pPr>
            <a:lvl5pPr marL="1463086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5pPr>
            <a:lvl6pPr marL="1828857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6pPr>
            <a:lvl7pPr marL="2194629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7pPr>
            <a:lvl8pPr marL="256040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8pPr>
            <a:lvl9pPr marL="2926171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539724" y="4058651"/>
            <a:ext cx="599146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329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724" y="858550"/>
            <a:ext cx="7009433" cy="1129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9723" y="2148198"/>
            <a:ext cx="3334262" cy="36667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5127" y="2148199"/>
            <a:ext cx="3334029" cy="36667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539724" y="1970227"/>
            <a:ext cx="700943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8164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539724" y="1970227"/>
            <a:ext cx="700943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724" y="857776"/>
            <a:ext cx="7009434" cy="11267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724" y="2154187"/>
            <a:ext cx="3334150" cy="85540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347" b="0" cap="all" baseline="0">
                <a:solidFill>
                  <a:schemeClr val="accent1"/>
                </a:solidFill>
              </a:defRPr>
            </a:lvl1pPr>
            <a:lvl2pPr marL="365771" indent="0">
              <a:buNone/>
              <a:defRPr sz="1600" b="1"/>
            </a:lvl2pPr>
            <a:lvl3pPr marL="731543" indent="0">
              <a:buNone/>
              <a:defRPr sz="1440" b="1"/>
            </a:lvl3pPr>
            <a:lvl4pPr marL="1097314" indent="0">
              <a:buNone/>
              <a:defRPr sz="1280" b="1"/>
            </a:lvl4pPr>
            <a:lvl5pPr marL="1463086" indent="0">
              <a:buNone/>
              <a:defRPr sz="1280" b="1"/>
            </a:lvl5pPr>
            <a:lvl6pPr marL="1828857" indent="0">
              <a:buNone/>
              <a:defRPr sz="1280" b="1"/>
            </a:lvl6pPr>
            <a:lvl7pPr marL="2194629" indent="0">
              <a:buNone/>
              <a:defRPr sz="1280" b="1"/>
            </a:lvl7pPr>
            <a:lvl8pPr marL="2560400" indent="0">
              <a:buNone/>
              <a:defRPr sz="1280" b="1"/>
            </a:lvl8pPr>
            <a:lvl9pPr marL="2926171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9724" y="3012555"/>
            <a:ext cx="3334150" cy="28207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15127" y="2157872"/>
            <a:ext cx="3334029" cy="855719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347" b="0" cap="all" baseline="0">
                <a:solidFill>
                  <a:schemeClr val="accent1"/>
                </a:solidFill>
              </a:defRPr>
            </a:lvl1pPr>
            <a:lvl2pPr marL="365771" indent="0">
              <a:buNone/>
              <a:defRPr sz="1600" b="1"/>
            </a:lvl2pPr>
            <a:lvl3pPr marL="731543" indent="0">
              <a:buNone/>
              <a:defRPr sz="1440" b="1"/>
            </a:lvl3pPr>
            <a:lvl4pPr marL="1097314" indent="0">
              <a:buNone/>
              <a:defRPr sz="1280" b="1"/>
            </a:lvl4pPr>
            <a:lvl5pPr marL="1463086" indent="0">
              <a:buNone/>
              <a:defRPr sz="1280" b="1"/>
            </a:lvl5pPr>
            <a:lvl6pPr marL="1828857" indent="0">
              <a:buNone/>
              <a:defRPr sz="1280" b="1"/>
            </a:lvl6pPr>
            <a:lvl7pPr marL="2194629" indent="0">
              <a:buNone/>
              <a:defRPr sz="1280" b="1"/>
            </a:lvl7pPr>
            <a:lvl8pPr marL="2560400" indent="0">
              <a:buNone/>
              <a:defRPr sz="1280" b="1"/>
            </a:lvl8pPr>
            <a:lvl9pPr marL="2926171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15127" y="3009591"/>
            <a:ext cx="3334029" cy="28131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062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539724" y="1970227"/>
            <a:ext cx="700943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626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367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978" y="852238"/>
            <a:ext cx="2587680" cy="2396925"/>
          </a:xfrm>
        </p:spPr>
        <p:txBody>
          <a:bodyPr anchor="b">
            <a:normAutofit/>
          </a:bodyPr>
          <a:lstStyle>
            <a:lvl1pPr algn="l"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5766" y="852239"/>
            <a:ext cx="4083390" cy="496941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978" y="3419192"/>
            <a:ext cx="2589194" cy="2398060"/>
          </a:xfrm>
        </p:spPr>
        <p:txBody>
          <a:bodyPr>
            <a:normAutofit/>
          </a:bodyPr>
          <a:lstStyle>
            <a:lvl1pPr marL="0" indent="0" algn="l">
              <a:buNone/>
              <a:defRPr sz="1707"/>
            </a:lvl1pPr>
            <a:lvl2pPr marL="365771" indent="0">
              <a:buNone/>
              <a:defRPr sz="1120"/>
            </a:lvl2pPr>
            <a:lvl3pPr marL="731543" indent="0">
              <a:buNone/>
              <a:defRPr sz="960"/>
            </a:lvl3pPr>
            <a:lvl4pPr marL="1097314" indent="0">
              <a:buNone/>
              <a:defRPr sz="800"/>
            </a:lvl4pPr>
            <a:lvl5pPr marL="1463086" indent="0">
              <a:buNone/>
              <a:defRPr sz="800"/>
            </a:lvl5pPr>
            <a:lvl6pPr marL="1828857" indent="0">
              <a:buNone/>
              <a:defRPr sz="800"/>
            </a:lvl6pPr>
            <a:lvl7pPr marL="2194629" indent="0">
              <a:buNone/>
              <a:defRPr sz="800"/>
            </a:lvl7pPr>
            <a:lvl8pPr marL="2560400" indent="0">
              <a:buNone/>
              <a:defRPr sz="800"/>
            </a:lvl8pPr>
            <a:lvl9pPr marL="2926171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537864" y="3419190"/>
            <a:ext cx="258482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160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5329602" y="514316"/>
            <a:ext cx="3745479" cy="5492374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0425" y="1204814"/>
            <a:ext cx="3461264" cy="1952623"/>
          </a:xfrm>
        </p:spPr>
        <p:txBody>
          <a:bodyPr anchor="b">
            <a:normAutofit/>
          </a:bodyPr>
          <a:lstStyle>
            <a:lvl1pPr>
              <a:defRPr sz="341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16136" y="1197380"/>
            <a:ext cx="2383998" cy="4124082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560"/>
            </a:lvl1pPr>
            <a:lvl2pPr marL="365771" indent="0">
              <a:buNone/>
              <a:defRPr sz="2240"/>
            </a:lvl2pPr>
            <a:lvl3pPr marL="731543" indent="0">
              <a:buNone/>
              <a:defRPr sz="1920"/>
            </a:lvl3pPr>
            <a:lvl4pPr marL="1097314" indent="0">
              <a:buNone/>
              <a:defRPr sz="1600"/>
            </a:lvl4pPr>
            <a:lvl5pPr marL="1463086" indent="0">
              <a:buNone/>
              <a:defRPr sz="1600"/>
            </a:lvl5pPr>
            <a:lvl6pPr marL="1828857" indent="0">
              <a:buNone/>
              <a:defRPr sz="1600"/>
            </a:lvl6pPr>
            <a:lvl7pPr marL="2194629" indent="0">
              <a:buNone/>
              <a:defRPr sz="1600"/>
            </a:lvl7pPr>
            <a:lvl8pPr marL="2560400" indent="0">
              <a:buNone/>
              <a:defRPr sz="1600"/>
            </a:lvl8pPr>
            <a:lvl9pPr marL="2926171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725" y="3355725"/>
            <a:ext cx="3456305" cy="2137325"/>
          </a:xfrm>
        </p:spPr>
        <p:txBody>
          <a:bodyPr>
            <a:normAutofit/>
          </a:bodyPr>
          <a:lstStyle>
            <a:lvl1pPr marL="0" indent="0" algn="l">
              <a:buNone/>
              <a:defRPr sz="1920"/>
            </a:lvl1pPr>
            <a:lvl2pPr marL="365771" indent="0">
              <a:buNone/>
              <a:defRPr sz="1120"/>
            </a:lvl2pPr>
            <a:lvl3pPr marL="731543" indent="0">
              <a:buNone/>
              <a:defRPr sz="960"/>
            </a:lvl3pPr>
            <a:lvl4pPr marL="1097314" indent="0">
              <a:buNone/>
              <a:defRPr sz="800"/>
            </a:lvl4pPr>
            <a:lvl5pPr marL="1463086" indent="0">
              <a:buNone/>
              <a:defRPr sz="800"/>
            </a:lvl5pPr>
            <a:lvl6pPr marL="1828857" indent="0">
              <a:buNone/>
              <a:defRPr sz="800"/>
            </a:lvl6pPr>
            <a:lvl7pPr marL="2194629" indent="0">
              <a:buNone/>
              <a:defRPr sz="800"/>
            </a:lvl7pPr>
            <a:lvl8pPr marL="2560400" indent="0">
              <a:buNone/>
              <a:defRPr sz="800"/>
            </a:lvl8pPr>
            <a:lvl9pPr marL="2926171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2442" y="5834514"/>
            <a:ext cx="3469248" cy="34146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3366" y="339884"/>
            <a:ext cx="3468323" cy="3423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537367" y="3353179"/>
            <a:ext cx="345814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0801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150116"/>
            <a:ext cx="9753600" cy="4351488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501604"/>
            <a:ext cx="9753601" cy="826375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507869"/>
            <a:ext cx="97536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9724" y="858155"/>
            <a:ext cx="7009433" cy="11191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724" y="2150116"/>
            <a:ext cx="7009433" cy="3680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22978" y="352395"/>
            <a:ext cx="2526178" cy="3298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9724" y="351263"/>
            <a:ext cx="4302938" cy="3298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0240" y="852238"/>
            <a:ext cx="848796" cy="5371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987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4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731543" rtl="0" eaLnBrk="1" latinLnBrk="0" hangingPunct="1">
        <a:lnSpc>
          <a:spcPct val="90000"/>
        </a:lnSpc>
        <a:spcBef>
          <a:spcPct val="0"/>
        </a:spcBef>
        <a:buNone/>
        <a:defRPr sz="3413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43848" indent="-243848" algn="l" defTabSz="731543" rtl="0" eaLnBrk="1" latinLnBrk="0" hangingPunct="1">
        <a:lnSpc>
          <a:spcPct val="120000"/>
        </a:lnSpc>
        <a:spcBef>
          <a:spcPts val="10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13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31543" indent="-243848" algn="l" defTabSz="731543" rtl="0" eaLnBrk="1" latinLnBrk="0" hangingPunct="1">
        <a:lnSpc>
          <a:spcPct val="120000"/>
        </a:lnSpc>
        <a:spcBef>
          <a:spcPts val="53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707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19238" indent="-243848" algn="l" defTabSz="731543" rtl="0" eaLnBrk="1" latinLnBrk="0" hangingPunct="1">
        <a:lnSpc>
          <a:spcPct val="120000"/>
        </a:lnSpc>
        <a:spcBef>
          <a:spcPts val="53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707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6933" indent="-243848" algn="l" defTabSz="731543" rtl="0" eaLnBrk="1" latinLnBrk="0" hangingPunct="1">
        <a:lnSpc>
          <a:spcPct val="120000"/>
        </a:lnSpc>
        <a:spcBef>
          <a:spcPts val="53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93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94629" indent="-243848" algn="l" defTabSz="731543" rtl="0" eaLnBrk="1" latinLnBrk="0" hangingPunct="1">
        <a:lnSpc>
          <a:spcPct val="120000"/>
        </a:lnSpc>
        <a:spcBef>
          <a:spcPts val="53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8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120000"/>
        </a:lnSpc>
        <a:spcBef>
          <a:spcPts val="53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8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120000"/>
        </a:lnSpc>
        <a:spcBef>
          <a:spcPts val="53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8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120000"/>
        </a:lnSpc>
        <a:spcBef>
          <a:spcPts val="53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8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120000"/>
        </a:lnSpc>
        <a:spcBef>
          <a:spcPts val="53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8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43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731543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731543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731543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731543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731543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731543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731543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731543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svg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bq.gov/health-housing-homelessness/health/health-social-services/alamosa/alamosa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abq.gov/health-housing-homelessness/health/health-social-services/ruth-m-adams/ruth-m-adams" TargetMode="External"/><Relationship Id="rId5" Type="http://schemas.openxmlformats.org/officeDocument/2006/relationships/hyperlink" Target="https://www.cabq.gov/health-housing-homelessness/health/health-social-services/john-marshall/john-marshall" TargetMode="External"/><Relationship Id="rId4" Type="http://schemas.openxmlformats.org/officeDocument/2006/relationships/hyperlink" Target="https://www.cabq.gov/health-housing-homelessness/health/health-social-services/los-griegos/los-griegos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tewayservicescabq.com/refer-to-gateway.html" TargetMode="External"/><Relationship Id="rId2" Type="http://schemas.openxmlformats.org/officeDocument/2006/relationships/hyperlink" Target="https://www.bing.com/ck/a?!&amp;&amp;p=f2030a60c4ac496ff152e992faae5e83f3c5b63a5204abfdef4a45f4b7d1465fJmltdHM9MTc3MzE4NzIwMA&amp;ptn=3&amp;ver=2&amp;hsh=4&amp;fclid=213a41a7-fc68-6a5c-267a-57c3fdac6ba8&amp;u=a1aHR0cHM6Ly93d3cueWRpbm0ub3JnL2NvbnRhY3Qv&amp;ntb=1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cabq.gov/health-housing-homelessness/documents/endeavors-gateway-to-recovery-community-referral-packet-for-providers.pdf" TargetMode="External"/><Relationship Id="rId4" Type="http://schemas.openxmlformats.org/officeDocument/2006/relationships/hyperlink" Target="https://www.cabq.gov/health-housing-homelessness/homelessness/connect-to-resource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5312632" y="3603381"/>
            <a:ext cx="4886898" cy="3995039"/>
          </a:xfrm>
          <a:custGeom>
            <a:avLst/>
            <a:gdLst/>
            <a:ahLst/>
            <a:cxnLst/>
            <a:rect l="l" t="t" r="r" b="b"/>
            <a:pathLst>
              <a:path w="4886898" h="3995039">
                <a:moveTo>
                  <a:pt x="0" y="0"/>
                </a:moveTo>
                <a:lnTo>
                  <a:pt x="4886897" y="0"/>
                </a:lnTo>
                <a:lnTo>
                  <a:pt x="4886897" y="3995039"/>
                </a:lnTo>
                <a:lnTo>
                  <a:pt x="0" y="3995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866702" y="71563"/>
            <a:ext cx="4886898" cy="3995039"/>
          </a:xfrm>
          <a:custGeom>
            <a:avLst/>
            <a:gdLst/>
            <a:ahLst/>
            <a:cxnLst/>
            <a:rect l="l" t="t" r="r" b="b"/>
            <a:pathLst>
              <a:path w="4886898" h="3995039">
                <a:moveTo>
                  <a:pt x="0" y="0"/>
                </a:moveTo>
                <a:lnTo>
                  <a:pt x="4886898" y="0"/>
                </a:lnTo>
                <a:lnTo>
                  <a:pt x="4886898" y="3995039"/>
                </a:lnTo>
                <a:lnTo>
                  <a:pt x="0" y="3995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5634918" y="2175275"/>
            <a:ext cx="3443686" cy="2982077"/>
            <a:chOff x="0" y="0"/>
            <a:chExt cx="4282440" cy="3708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4"/>
              <a:stretch>
                <a:fillRect l="-72563"/>
              </a:stretch>
            </a:blipFill>
            <a:ln w="38100" cap="sq">
              <a:solidFill>
                <a:srgbClr val="718D76"/>
              </a:solidFill>
              <a:prstDash val="solid"/>
              <a:miter/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7924673" y="4464285"/>
            <a:ext cx="2194814" cy="1900610"/>
            <a:chOff x="0" y="0"/>
            <a:chExt cx="4282440" cy="3708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5"/>
              <a:stretch>
                <a:fillRect l="-15064" r="-15064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756776" y="5414590"/>
            <a:ext cx="2194814" cy="1900610"/>
            <a:chOff x="0" y="0"/>
            <a:chExt cx="4282440" cy="3708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6"/>
              <a:stretch>
                <a:fillRect l="-15064" r="-15064"/>
              </a:stretch>
            </a:blipFill>
            <a:ln w="38100" cap="sq">
              <a:solidFill>
                <a:srgbClr val="DFDCE3"/>
              </a:solidFill>
              <a:prstDash val="solid"/>
              <a:miter/>
            </a:ln>
          </p:spPr>
        </p:sp>
      </p:grpSp>
      <p:sp>
        <p:nvSpPr>
          <p:cNvPr id="10" name="Freeform 10"/>
          <p:cNvSpPr/>
          <p:nvPr/>
        </p:nvSpPr>
        <p:spPr>
          <a:xfrm flipH="1">
            <a:off x="1198254" y="0"/>
            <a:ext cx="4287681" cy="3505179"/>
          </a:xfrm>
          <a:custGeom>
            <a:avLst/>
            <a:gdLst/>
            <a:ahLst/>
            <a:cxnLst/>
            <a:rect l="l" t="t" r="r" b="b"/>
            <a:pathLst>
              <a:path w="4287681" h="3505179">
                <a:moveTo>
                  <a:pt x="4287680" y="0"/>
                </a:moveTo>
                <a:lnTo>
                  <a:pt x="0" y="0"/>
                </a:lnTo>
                <a:lnTo>
                  <a:pt x="0" y="3505179"/>
                </a:lnTo>
                <a:lnTo>
                  <a:pt x="4287680" y="3505179"/>
                </a:lnTo>
                <a:lnTo>
                  <a:pt x="428768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4182706" y="1118778"/>
            <a:ext cx="2194814" cy="1900610"/>
            <a:chOff x="0" y="0"/>
            <a:chExt cx="4282440" cy="3708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7"/>
              <a:stretch>
                <a:fillRect l="-30129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2218942" y="1998751"/>
            <a:ext cx="1925692" cy="1667563"/>
            <a:chOff x="0" y="0"/>
            <a:chExt cx="4282440" cy="3708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8"/>
              <a:stretch>
                <a:fillRect l="-30129"/>
              </a:stretch>
            </a:blipFill>
            <a:ln w="38100" cap="sq">
              <a:solidFill>
                <a:srgbClr val="DFDCE3"/>
              </a:solidFill>
              <a:prstDash val="solid"/>
              <a:miter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0" y="254326"/>
            <a:ext cx="2869705" cy="2485035"/>
            <a:chOff x="0" y="0"/>
            <a:chExt cx="4282440" cy="3708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9"/>
              <a:stretch>
                <a:fillRect l="-15064" r="-15064"/>
              </a:stretch>
            </a:blipFill>
            <a:ln w="38100" cap="sq">
              <a:solidFill>
                <a:srgbClr val="718D76"/>
              </a:solidFill>
              <a:prstDash val="solid"/>
              <a:miter/>
            </a:ln>
          </p:spPr>
        </p:sp>
      </p:grpSp>
      <p:sp>
        <p:nvSpPr>
          <p:cNvPr id="17" name="Freeform 17"/>
          <p:cNvSpPr/>
          <p:nvPr/>
        </p:nvSpPr>
        <p:spPr>
          <a:xfrm>
            <a:off x="213950" y="2498172"/>
            <a:ext cx="5887443" cy="3325671"/>
          </a:xfrm>
          <a:custGeom>
            <a:avLst/>
            <a:gdLst/>
            <a:ahLst/>
            <a:cxnLst/>
            <a:rect l="l" t="t" r="r" b="b"/>
            <a:pathLst>
              <a:path w="5887443" h="3325671">
                <a:moveTo>
                  <a:pt x="0" y="0"/>
                </a:moveTo>
                <a:lnTo>
                  <a:pt x="5887443" y="0"/>
                </a:lnTo>
                <a:lnTo>
                  <a:pt x="5887443" y="3325671"/>
                </a:lnTo>
                <a:lnTo>
                  <a:pt x="0" y="332567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633" b="-41779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4653" y="104775"/>
            <a:ext cx="1303588" cy="874224"/>
          </a:xfrm>
          <a:custGeom>
            <a:avLst/>
            <a:gdLst/>
            <a:ahLst/>
            <a:cxnLst/>
            <a:rect l="l" t="t" r="r" b="b"/>
            <a:pathLst>
              <a:path w="1303588" h="874224">
                <a:moveTo>
                  <a:pt x="0" y="0"/>
                </a:moveTo>
                <a:lnTo>
                  <a:pt x="1303588" y="0"/>
                </a:lnTo>
                <a:lnTo>
                  <a:pt x="1303588" y="874224"/>
                </a:lnTo>
                <a:lnTo>
                  <a:pt x="0" y="8742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676319" y="1107416"/>
            <a:ext cx="2194560" cy="335670"/>
            <a:chOff x="0" y="0"/>
            <a:chExt cx="812800" cy="1243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solidFill>
              <a:srgbClr val="051D4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38126" y="1097332"/>
            <a:ext cx="2194560" cy="335670"/>
            <a:chOff x="0" y="0"/>
            <a:chExt cx="812800" cy="1243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solidFill>
              <a:srgbClr val="051D4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7994130" y="117251"/>
            <a:ext cx="1599450" cy="980081"/>
          </a:xfrm>
          <a:custGeom>
            <a:avLst/>
            <a:gdLst/>
            <a:ahLst/>
            <a:cxnLst/>
            <a:rect l="l" t="t" r="r" b="b"/>
            <a:pathLst>
              <a:path w="1599450" h="980081">
                <a:moveTo>
                  <a:pt x="0" y="0"/>
                </a:moveTo>
                <a:lnTo>
                  <a:pt x="1599450" y="0"/>
                </a:lnTo>
                <a:lnTo>
                  <a:pt x="1599450" y="980081"/>
                </a:lnTo>
                <a:lnTo>
                  <a:pt x="0" y="9800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335" t="-67022" r="-43823" b="-71518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5753086" y="1989161"/>
            <a:ext cx="3453619" cy="5326039"/>
            <a:chOff x="0" y="0"/>
            <a:chExt cx="1279118" cy="197260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79118" cy="1972607"/>
            </a:xfrm>
            <a:custGeom>
              <a:avLst/>
              <a:gdLst/>
              <a:ahLst/>
              <a:cxnLst/>
              <a:rect l="l" t="t" r="r" b="b"/>
              <a:pathLst>
                <a:path w="1279118" h="1972607">
                  <a:moveTo>
                    <a:pt x="0" y="0"/>
                  </a:moveTo>
                  <a:lnTo>
                    <a:pt x="1279118" y="0"/>
                  </a:lnTo>
                  <a:lnTo>
                    <a:pt x="1279118" y="1972607"/>
                  </a:lnTo>
                  <a:lnTo>
                    <a:pt x="0" y="1972607"/>
                  </a:lnTo>
                  <a:close/>
                </a:path>
              </a:pathLst>
            </a:custGeom>
            <a:solidFill>
              <a:srgbClr val="051D40">
                <a:alpha val="53725"/>
              </a:srgbClr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279118" cy="19916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937712" y="2324831"/>
            <a:ext cx="3084368" cy="2057250"/>
          </a:xfrm>
          <a:custGeom>
            <a:avLst/>
            <a:gdLst/>
            <a:ahLst/>
            <a:cxnLst/>
            <a:rect l="l" t="t" r="r" b="b"/>
            <a:pathLst>
              <a:path w="3084368" h="2057250">
                <a:moveTo>
                  <a:pt x="0" y="0"/>
                </a:moveTo>
                <a:lnTo>
                  <a:pt x="3084368" y="0"/>
                </a:lnTo>
                <a:lnTo>
                  <a:pt x="3084368" y="2057249"/>
                </a:lnTo>
                <a:lnTo>
                  <a:pt x="0" y="20572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937712" y="4582433"/>
            <a:ext cx="3084368" cy="2058816"/>
          </a:xfrm>
          <a:custGeom>
            <a:avLst/>
            <a:gdLst/>
            <a:ahLst/>
            <a:cxnLst/>
            <a:rect l="l" t="t" r="r" b="b"/>
            <a:pathLst>
              <a:path w="3084368" h="2058816">
                <a:moveTo>
                  <a:pt x="0" y="0"/>
                </a:moveTo>
                <a:lnTo>
                  <a:pt x="3084368" y="0"/>
                </a:lnTo>
                <a:lnTo>
                  <a:pt x="3084368" y="2058816"/>
                </a:lnTo>
                <a:lnTo>
                  <a:pt x="0" y="20588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067093" y="820034"/>
            <a:ext cx="3619413" cy="517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2"/>
              </a:lnSpc>
            </a:pPr>
            <a:r>
              <a:rPr lang="en-US" sz="3065">
                <a:solidFill>
                  <a:srgbClr val="000000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Gateway Recovery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04800" y="2198592"/>
            <a:ext cx="4941357" cy="3246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Designed to fill a gap in recovery housing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Opened May 2025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46 pallet homes, serving 50 clients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24 month stay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Case management, group and individual therapy, substance use disorder treatment, and more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4653" y="104775"/>
            <a:ext cx="1303588" cy="874224"/>
          </a:xfrm>
          <a:custGeom>
            <a:avLst/>
            <a:gdLst/>
            <a:ahLst/>
            <a:cxnLst/>
            <a:rect l="l" t="t" r="r" b="b"/>
            <a:pathLst>
              <a:path w="1303588" h="874224">
                <a:moveTo>
                  <a:pt x="0" y="0"/>
                </a:moveTo>
                <a:lnTo>
                  <a:pt x="1303588" y="0"/>
                </a:lnTo>
                <a:lnTo>
                  <a:pt x="1303588" y="874224"/>
                </a:lnTo>
                <a:lnTo>
                  <a:pt x="0" y="8742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676319" y="1107416"/>
            <a:ext cx="2194560" cy="335670"/>
            <a:chOff x="0" y="0"/>
            <a:chExt cx="812800" cy="1243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solidFill>
              <a:srgbClr val="40E0D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38126" y="1097332"/>
            <a:ext cx="2194560" cy="335670"/>
            <a:chOff x="0" y="0"/>
            <a:chExt cx="812800" cy="1243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solidFill>
              <a:srgbClr val="40E0D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7994130" y="117251"/>
            <a:ext cx="1599450" cy="980081"/>
          </a:xfrm>
          <a:custGeom>
            <a:avLst/>
            <a:gdLst/>
            <a:ahLst/>
            <a:cxnLst/>
            <a:rect l="l" t="t" r="r" b="b"/>
            <a:pathLst>
              <a:path w="1599450" h="980081">
                <a:moveTo>
                  <a:pt x="0" y="0"/>
                </a:moveTo>
                <a:lnTo>
                  <a:pt x="1599450" y="0"/>
                </a:lnTo>
                <a:lnTo>
                  <a:pt x="1599450" y="980081"/>
                </a:lnTo>
                <a:lnTo>
                  <a:pt x="0" y="9800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335" t="-67022" r="-43823" b="-71518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5673189" y="1867847"/>
            <a:ext cx="3844087" cy="5447353"/>
            <a:chOff x="0" y="0"/>
            <a:chExt cx="1423736" cy="20175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23736" cy="2017538"/>
            </a:xfrm>
            <a:custGeom>
              <a:avLst/>
              <a:gdLst/>
              <a:ahLst/>
              <a:cxnLst/>
              <a:rect l="l" t="t" r="r" b="b"/>
              <a:pathLst>
                <a:path w="1423736" h="2017538">
                  <a:moveTo>
                    <a:pt x="0" y="0"/>
                  </a:moveTo>
                  <a:lnTo>
                    <a:pt x="1423736" y="0"/>
                  </a:lnTo>
                  <a:lnTo>
                    <a:pt x="1423736" y="2017538"/>
                  </a:lnTo>
                  <a:lnTo>
                    <a:pt x="0" y="2017538"/>
                  </a:lnTo>
                  <a:close/>
                </a:path>
              </a:pathLst>
            </a:custGeom>
            <a:solidFill>
              <a:srgbClr val="40E0D0">
                <a:alpha val="48627"/>
              </a:srgbClr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423736" cy="20365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826762" y="2203517"/>
            <a:ext cx="3580463" cy="2386975"/>
          </a:xfrm>
          <a:custGeom>
            <a:avLst/>
            <a:gdLst/>
            <a:ahLst/>
            <a:cxnLst/>
            <a:rect l="l" t="t" r="r" b="b"/>
            <a:pathLst>
              <a:path w="3580463" h="2386975">
                <a:moveTo>
                  <a:pt x="0" y="0"/>
                </a:moveTo>
                <a:lnTo>
                  <a:pt x="3580463" y="0"/>
                </a:lnTo>
                <a:lnTo>
                  <a:pt x="3580463" y="2386975"/>
                </a:lnTo>
                <a:lnTo>
                  <a:pt x="0" y="23869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223862" y="4793234"/>
            <a:ext cx="2786262" cy="2089697"/>
          </a:xfrm>
          <a:custGeom>
            <a:avLst/>
            <a:gdLst/>
            <a:ahLst/>
            <a:cxnLst/>
            <a:rect l="l" t="t" r="r" b="b"/>
            <a:pathLst>
              <a:path w="2786262" h="2089697">
                <a:moveTo>
                  <a:pt x="0" y="0"/>
                </a:moveTo>
                <a:lnTo>
                  <a:pt x="2786263" y="0"/>
                </a:lnTo>
                <a:lnTo>
                  <a:pt x="2786263" y="2089697"/>
                </a:lnTo>
                <a:lnTo>
                  <a:pt x="0" y="20896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24859" y="987838"/>
            <a:ext cx="4103882" cy="517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2"/>
              </a:lnSpc>
            </a:pPr>
            <a:r>
              <a:rPr lang="en-US" sz="3065">
                <a:solidFill>
                  <a:srgbClr val="000000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Gateway Young Adult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20961" y="2383281"/>
            <a:ext cx="4828119" cy="3657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More appropriate space for young adults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Under Construction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Will serve 42 Young Adults at a time; 168 per year</a:t>
            </a:r>
          </a:p>
          <a:p>
            <a:pPr marL="980093" lvl="2" indent="-326698" algn="l">
              <a:lnSpc>
                <a:spcPts val="3177"/>
              </a:lnSpc>
              <a:buFont typeface="Arial"/>
              <a:buChar char="⚬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Aged 18-25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Wrap-around services, life skills to foster future success 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Expected to be open this winter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421" y="934720"/>
            <a:ext cx="11746880" cy="1414080"/>
            <a:chOff x="0" y="0"/>
            <a:chExt cx="15662507" cy="18854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662508" cy="1885440"/>
            </a:xfrm>
            <a:custGeom>
              <a:avLst/>
              <a:gdLst/>
              <a:ahLst/>
              <a:cxnLst/>
              <a:rect l="l" t="t" r="r" b="b"/>
              <a:pathLst>
                <a:path w="15662508" h="1885440">
                  <a:moveTo>
                    <a:pt x="0" y="0"/>
                  </a:moveTo>
                  <a:lnTo>
                    <a:pt x="15662508" y="0"/>
                  </a:lnTo>
                  <a:lnTo>
                    <a:pt x="15662508" y="1885440"/>
                  </a:lnTo>
                  <a:lnTo>
                    <a:pt x="0" y="18854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57150"/>
              <a:ext cx="15662507" cy="1828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54"/>
                </a:lnSpc>
              </a:pPr>
              <a:r>
                <a:rPr lang="en-US" sz="4032" b="1">
                  <a:solidFill>
                    <a:srgbClr val="000000"/>
                  </a:solidFill>
                  <a:latin typeface="Proxima Nova 1 Bold"/>
                  <a:ea typeface="Proxima Nova 1 Bold"/>
                  <a:cs typeface="Proxima Nova 1 Bold"/>
                  <a:sym typeface="Proxima Nova 1 Bold"/>
                </a:rPr>
                <a:t>AVAILABLE RENTAL ASSISTANCE &amp;</a:t>
              </a:r>
            </a:p>
            <a:p>
              <a:pPr algn="l">
                <a:lnSpc>
                  <a:spcPts val="4354"/>
                </a:lnSpc>
              </a:pPr>
              <a:r>
                <a:rPr lang="en-US" sz="4032" b="1">
                  <a:solidFill>
                    <a:srgbClr val="000000"/>
                  </a:solidFill>
                  <a:latin typeface="Proxima Nova 1 Bold"/>
                  <a:ea typeface="Proxima Nova 1 Bold"/>
                  <a:cs typeface="Proxima Nova 1 Bold"/>
                  <a:sym typeface="Proxima Nova 1 Bold"/>
                </a:rPr>
                <a:t>EVICTION PREVENTION</a:t>
              </a:r>
            </a:p>
            <a:p>
              <a:pPr algn="l">
                <a:lnSpc>
                  <a:spcPts val="3547"/>
                </a:lnSpc>
              </a:pPr>
              <a:r>
                <a:rPr lang="en-US" sz="3285" b="1">
                  <a:solidFill>
                    <a:srgbClr val="000000"/>
                  </a:solidFill>
                  <a:latin typeface="Proxima Nova 1 Bold"/>
                  <a:ea typeface="Proxima Nova 1 Bold"/>
                  <a:cs typeface="Proxima Nova 1 Bold"/>
                  <a:sym typeface="Proxima Nova 1 Bold"/>
                </a:rPr>
                <a:t>CABQ Health &amp; Social Service Centers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75065" y="481365"/>
            <a:ext cx="557440" cy="168000"/>
            <a:chOff x="0" y="0"/>
            <a:chExt cx="743253" cy="224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3204" cy="224028"/>
            </a:xfrm>
            <a:custGeom>
              <a:avLst/>
              <a:gdLst/>
              <a:ahLst/>
              <a:cxnLst/>
              <a:rect l="l" t="t" r="r" b="b"/>
              <a:pathLst>
                <a:path w="743204" h="224028">
                  <a:moveTo>
                    <a:pt x="0" y="0"/>
                  </a:moveTo>
                  <a:lnTo>
                    <a:pt x="743204" y="0"/>
                  </a:lnTo>
                  <a:lnTo>
                    <a:pt x="743204" y="224028"/>
                  </a:lnTo>
                  <a:lnTo>
                    <a:pt x="0" y="224028"/>
                  </a:lnTo>
                  <a:close/>
                </a:path>
              </a:pathLst>
            </a:custGeom>
            <a:solidFill>
              <a:srgbClr val="E82827"/>
            </a:solidFill>
          </p:spPr>
        </p:sp>
      </p:grpSp>
      <p:sp>
        <p:nvSpPr>
          <p:cNvPr id="7" name="Freeform 7"/>
          <p:cNvSpPr/>
          <p:nvPr/>
        </p:nvSpPr>
        <p:spPr>
          <a:xfrm>
            <a:off x="775056" y="2531467"/>
            <a:ext cx="8037396" cy="4783733"/>
          </a:xfrm>
          <a:custGeom>
            <a:avLst/>
            <a:gdLst/>
            <a:ahLst/>
            <a:cxnLst/>
            <a:rect l="l" t="t" r="r" b="b"/>
            <a:pathLst>
              <a:path w="8037396" h="4783733">
                <a:moveTo>
                  <a:pt x="0" y="0"/>
                </a:moveTo>
                <a:lnTo>
                  <a:pt x="8037396" y="0"/>
                </a:lnTo>
                <a:lnTo>
                  <a:pt x="8037396" y="4783733"/>
                </a:lnTo>
                <a:lnTo>
                  <a:pt x="0" y="47837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4072813" y="2599107"/>
            <a:ext cx="3957360" cy="1424240"/>
            <a:chOff x="0" y="0"/>
            <a:chExt cx="5276480" cy="1898987"/>
          </a:xfrm>
        </p:grpSpPr>
        <p:sp>
          <p:nvSpPr>
            <p:cNvPr id="9" name="Freeform 9"/>
            <p:cNvSpPr/>
            <p:nvPr/>
          </p:nvSpPr>
          <p:spPr>
            <a:xfrm>
              <a:off x="6731" y="6731"/>
              <a:ext cx="5262880" cy="1885442"/>
            </a:xfrm>
            <a:custGeom>
              <a:avLst/>
              <a:gdLst/>
              <a:ahLst/>
              <a:cxnLst/>
              <a:rect l="l" t="t" r="r" b="b"/>
              <a:pathLst>
                <a:path w="5262880" h="1885442">
                  <a:moveTo>
                    <a:pt x="0" y="0"/>
                  </a:moveTo>
                  <a:lnTo>
                    <a:pt x="5262880" y="0"/>
                  </a:lnTo>
                  <a:lnTo>
                    <a:pt x="5262880" y="1885442"/>
                  </a:lnTo>
                  <a:lnTo>
                    <a:pt x="0" y="18854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5276342" cy="1898904"/>
            </a:xfrm>
            <a:custGeom>
              <a:avLst/>
              <a:gdLst/>
              <a:ahLst/>
              <a:cxnLst/>
              <a:rect l="l" t="t" r="r" b="b"/>
              <a:pathLst>
                <a:path w="5276342" h="1898904">
                  <a:moveTo>
                    <a:pt x="6731" y="0"/>
                  </a:moveTo>
                  <a:lnTo>
                    <a:pt x="5269611" y="0"/>
                  </a:lnTo>
                  <a:cubicBezTo>
                    <a:pt x="5273294" y="0"/>
                    <a:pt x="5276342" y="3048"/>
                    <a:pt x="5276342" y="6731"/>
                  </a:cubicBezTo>
                  <a:lnTo>
                    <a:pt x="5276342" y="1892173"/>
                  </a:lnTo>
                  <a:cubicBezTo>
                    <a:pt x="5276342" y="1895856"/>
                    <a:pt x="5273294" y="1898904"/>
                    <a:pt x="5269611" y="1898904"/>
                  </a:cubicBezTo>
                  <a:lnTo>
                    <a:pt x="6731" y="1898904"/>
                  </a:lnTo>
                  <a:cubicBezTo>
                    <a:pt x="3048" y="1898904"/>
                    <a:pt x="0" y="1895856"/>
                    <a:pt x="0" y="1892173"/>
                  </a:cubicBezTo>
                  <a:lnTo>
                    <a:pt x="0" y="6731"/>
                  </a:lnTo>
                  <a:cubicBezTo>
                    <a:pt x="0" y="3048"/>
                    <a:pt x="3048" y="0"/>
                    <a:pt x="6731" y="0"/>
                  </a:cubicBezTo>
                  <a:moveTo>
                    <a:pt x="6731" y="13589"/>
                  </a:moveTo>
                  <a:lnTo>
                    <a:pt x="6731" y="6731"/>
                  </a:lnTo>
                  <a:lnTo>
                    <a:pt x="13462" y="6731"/>
                  </a:lnTo>
                  <a:lnTo>
                    <a:pt x="13462" y="1892173"/>
                  </a:lnTo>
                  <a:lnTo>
                    <a:pt x="6731" y="1892173"/>
                  </a:lnTo>
                  <a:lnTo>
                    <a:pt x="6731" y="1885442"/>
                  </a:lnTo>
                  <a:lnTo>
                    <a:pt x="5269611" y="1885442"/>
                  </a:lnTo>
                  <a:lnTo>
                    <a:pt x="5269611" y="1892173"/>
                  </a:lnTo>
                  <a:lnTo>
                    <a:pt x="5262880" y="1892173"/>
                  </a:lnTo>
                  <a:lnTo>
                    <a:pt x="5262880" y="6731"/>
                  </a:lnTo>
                  <a:lnTo>
                    <a:pt x="5269611" y="6731"/>
                  </a:lnTo>
                  <a:lnTo>
                    <a:pt x="5269611" y="13462"/>
                  </a:lnTo>
                  <a:lnTo>
                    <a:pt x="6731" y="13462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4174453" y="2749093"/>
            <a:ext cx="3800320" cy="1219840"/>
            <a:chOff x="0" y="0"/>
            <a:chExt cx="5067093" cy="162645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067093" cy="1626453"/>
            </a:xfrm>
            <a:custGeom>
              <a:avLst/>
              <a:gdLst/>
              <a:ahLst/>
              <a:cxnLst/>
              <a:rect l="l" t="t" r="r" b="b"/>
              <a:pathLst>
                <a:path w="5067093" h="1626453">
                  <a:moveTo>
                    <a:pt x="0" y="0"/>
                  </a:moveTo>
                  <a:lnTo>
                    <a:pt x="5067093" y="0"/>
                  </a:lnTo>
                  <a:lnTo>
                    <a:pt x="5067093" y="1626453"/>
                  </a:lnTo>
                  <a:lnTo>
                    <a:pt x="0" y="162645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5067093" cy="165502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341195" lvl="1" indent="-170598" algn="l">
                <a:lnSpc>
                  <a:spcPts val="2060"/>
                </a:lnSpc>
                <a:buFont typeface="Arial"/>
                <a:buChar char="•"/>
              </a:pPr>
              <a:r>
                <a:rPr lang="en-US" sz="1493" u="sng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  <a:hlinkClick r:id="rId3" tooltip="https://www.cabq.gov/health-housing-homelessness/health/health-social-services/alamosa/alamosa"/>
                </a:rPr>
                <a:t>Alamosa </a:t>
              </a:r>
              <a:r>
                <a:rPr lang="en-US" sz="1493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- 505-836-8800</a:t>
              </a:r>
            </a:p>
            <a:p>
              <a:pPr marL="341195" lvl="1" indent="-170598" algn="l">
                <a:lnSpc>
                  <a:spcPts val="2060"/>
                </a:lnSpc>
                <a:buFont typeface="Arial"/>
                <a:buChar char="•"/>
              </a:pPr>
              <a:r>
                <a:rPr lang="en-US" sz="1493" u="sng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  <a:hlinkClick r:id="rId4" tooltip="https://www.cabq.gov/health-housing-homelessness/health/health-social-services/los-griegos/los-griegos"/>
                </a:rPr>
                <a:t>Los Griegos</a:t>
              </a:r>
              <a:r>
                <a:rPr lang="en-US" sz="1493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 - 505-761-4050</a:t>
              </a:r>
            </a:p>
            <a:p>
              <a:pPr marL="341195" lvl="1" indent="-170598" algn="l">
                <a:lnSpc>
                  <a:spcPts val="2060"/>
                </a:lnSpc>
                <a:buFont typeface="Arial"/>
                <a:buChar char="•"/>
              </a:pPr>
              <a:r>
                <a:rPr lang="en-US" sz="1493" u="sng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  <a:hlinkClick r:id="rId5" tooltip="https://www.cabq.gov/health-housing-homelessness/health/health-social-services/john-marshall/john-marshall"/>
                </a:rPr>
                <a:t>John Marshal </a:t>
              </a:r>
              <a:r>
                <a:rPr lang="en-US" sz="1493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- 505-848-1345</a:t>
              </a:r>
            </a:p>
            <a:p>
              <a:pPr marL="341195" lvl="1" indent="-170598" algn="l">
                <a:lnSpc>
                  <a:spcPts val="2060"/>
                </a:lnSpc>
                <a:buFont typeface="Arial"/>
                <a:buChar char="•"/>
              </a:pPr>
              <a:r>
                <a:rPr lang="en-US" sz="1493" u="sng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  <a:hlinkClick r:id="rId6" tooltip="https://www.cabq.gov/health-housing-homelessness/health/health-social-services/ruth-m-adams/ruth-m-adams"/>
                </a:rPr>
                <a:t>Ruth M. Adams</a:t>
              </a:r>
              <a:r>
                <a:rPr lang="en-US" sz="1493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 - 505-767-5700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32705"/>
          </a:xfrm>
          <a:custGeom>
            <a:avLst/>
            <a:gdLst/>
            <a:ahLst/>
            <a:cxnLst/>
            <a:rect l="l" t="t" r="r" b="b"/>
            <a:pathLst>
              <a:path w="9753600" h="7332705">
                <a:moveTo>
                  <a:pt x="0" y="0"/>
                </a:moveTo>
                <a:lnTo>
                  <a:pt x="9753600" y="0"/>
                </a:lnTo>
                <a:lnTo>
                  <a:pt x="9753600" y="7332705"/>
                </a:lnTo>
                <a:lnTo>
                  <a:pt x="0" y="73327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384" r="-638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9753600" cy="7684915"/>
            <a:chOff x="0" y="0"/>
            <a:chExt cx="4816593" cy="37950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3795020"/>
            </a:xfrm>
            <a:custGeom>
              <a:avLst/>
              <a:gdLst/>
              <a:ahLst/>
              <a:cxnLst/>
              <a:rect l="l" t="t" r="r" b="b"/>
              <a:pathLst>
                <a:path w="4816592" h="3795020">
                  <a:moveTo>
                    <a:pt x="0" y="0"/>
                  </a:moveTo>
                  <a:lnTo>
                    <a:pt x="4816592" y="0"/>
                  </a:lnTo>
                  <a:lnTo>
                    <a:pt x="4816592" y="3795020"/>
                  </a:lnTo>
                  <a:lnTo>
                    <a:pt x="0" y="3795020"/>
                  </a:lnTo>
                  <a:close/>
                </a:path>
              </a:pathLst>
            </a:custGeom>
            <a:solidFill>
              <a:srgbClr val="FFFFFF">
                <a:alpha val="29804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4816593" cy="3814070"/>
            </a:xfrm>
            <a:prstGeom prst="rect">
              <a:avLst/>
            </a:prstGeom>
          </p:spPr>
          <p:txBody>
            <a:bodyPr lIns="27093" tIns="27093" rIns="27093" bIns="27093" rtlCol="0" anchor="ctr"/>
            <a:lstStyle/>
            <a:p>
              <a:pPr algn="ctr">
                <a:lnSpc>
                  <a:spcPts val="1418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545047"/>
            <a:ext cx="1697605" cy="922966"/>
          </a:xfrm>
          <a:custGeom>
            <a:avLst/>
            <a:gdLst/>
            <a:ahLst/>
            <a:cxnLst/>
            <a:rect l="l" t="t" r="r" b="b"/>
            <a:pathLst>
              <a:path w="1697605" h="922966">
                <a:moveTo>
                  <a:pt x="0" y="0"/>
                </a:moveTo>
                <a:lnTo>
                  <a:pt x="1697605" y="0"/>
                </a:lnTo>
                <a:lnTo>
                  <a:pt x="1697605" y="922966"/>
                </a:lnTo>
                <a:lnTo>
                  <a:pt x="0" y="9229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168" t="-79409" r="-41149" b="-84080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831333" y="445757"/>
            <a:ext cx="7922267" cy="1121546"/>
            <a:chOff x="0" y="0"/>
            <a:chExt cx="3863139" cy="5469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863139" cy="546900"/>
            </a:xfrm>
            <a:custGeom>
              <a:avLst/>
              <a:gdLst/>
              <a:ahLst/>
              <a:cxnLst/>
              <a:rect l="l" t="t" r="r" b="b"/>
              <a:pathLst>
                <a:path w="3863139" h="546900">
                  <a:moveTo>
                    <a:pt x="0" y="0"/>
                  </a:moveTo>
                  <a:lnTo>
                    <a:pt x="3863139" y="0"/>
                  </a:lnTo>
                  <a:lnTo>
                    <a:pt x="3863139" y="546900"/>
                  </a:lnTo>
                  <a:lnTo>
                    <a:pt x="0" y="546900"/>
                  </a:lnTo>
                  <a:close/>
                </a:path>
              </a:pathLst>
            </a:custGeom>
            <a:solidFill>
              <a:srgbClr val="718D76">
                <a:alpha val="67843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3863139" cy="565950"/>
            </a:xfrm>
            <a:prstGeom prst="rect">
              <a:avLst/>
            </a:prstGeom>
          </p:spPr>
          <p:txBody>
            <a:bodyPr lIns="27438" tIns="27438" rIns="27438" bIns="27438" rtlCol="0" anchor="ctr"/>
            <a:lstStyle/>
            <a:p>
              <a:pPr algn="ctr">
                <a:lnSpc>
                  <a:spcPts val="1436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4257466" y="2650385"/>
            <a:ext cx="2605467" cy="1546996"/>
          </a:xfrm>
          <a:custGeom>
            <a:avLst/>
            <a:gdLst/>
            <a:ahLst/>
            <a:cxnLst/>
            <a:rect l="l" t="t" r="r" b="b"/>
            <a:pathLst>
              <a:path w="2605467" h="1546996">
                <a:moveTo>
                  <a:pt x="0" y="0"/>
                </a:moveTo>
                <a:lnTo>
                  <a:pt x="2605467" y="0"/>
                </a:lnTo>
                <a:lnTo>
                  <a:pt x="2605467" y="1546996"/>
                </a:lnTo>
                <a:lnTo>
                  <a:pt x="0" y="15469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8000"/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831333" y="4882817"/>
            <a:ext cx="2605467" cy="1546996"/>
          </a:xfrm>
          <a:custGeom>
            <a:avLst/>
            <a:gdLst/>
            <a:ahLst/>
            <a:cxnLst/>
            <a:rect l="l" t="t" r="r" b="b"/>
            <a:pathLst>
              <a:path w="2605467" h="1546996">
                <a:moveTo>
                  <a:pt x="0" y="0"/>
                </a:moveTo>
                <a:lnTo>
                  <a:pt x="2605467" y="0"/>
                </a:lnTo>
                <a:lnTo>
                  <a:pt x="2605467" y="1546996"/>
                </a:lnTo>
                <a:lnTo>
                  <a:pt x="0" y="15469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8000"/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5109167" y="4882817"/>
            <a:ext cx="2605467" cy="1546996"/>
          </a:xfrm>
          <a:custGeom>
            <a:avLst/>
            <a:gdLst/>
            <a:ahLst/>
            <a:cxnLst/>
            <a:rect l="l" t="t" r="r" b="b"/>
            <a:pathLst>
              <a:path w="2605467" h="1546996">
                <a:moveTo>
                  <a:pt x="0" y="0"/>
                </a:moveTo>
                <a:lnTo>
                  <a:pt x="2605467" y="0"/>
                </a:lnTo>
                <a:lnTo>
                  <a:pt x="2605467" y="1546996"/>
                </a:lnTo>
                <a:lnTo>
                  <a:pt x="0" y="15469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8000"/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4276669" y="2712456"/>
            <a:ext cx="2435168" cy="958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0"/>
              </a:lnSpc>
            </a:pPr>
            <a:r>
              <a:rPr lang="en-US" sz="1835" b="1">
                <a:solidFill>
                  <a:srgbClr val="000000"/>
                </a:solidFill>
                <a:latin typeface="Proxima Nova 1 Bold"/>
                <a:ea typeface="Proxima Nova 1 Bold"/>
                <a:cs typeface="Proxima Nova 1 Bold"/>
                <a:sym typeface="Proxima Nova 1 Bold"/>
              </a:rPr>
              <a:t>Rental assistance to 333 families totaling $675K</a:t>
            </a:r>
          </a:p>
        </p:txBody>
      </p:sp>
      <p:sp>
        <p:nvSpPr>
          <p:cNvPr id="14" name="Freeform 14"/>
          <p:cNvSpPr/>
          <p:nvPr/>
        </p:nvSpPr>
        <p:spPr>
          <a:xfrm>
            <a:off x="1441376" y="2650385"/>
            <a:ext cx="2605467" cy="1546996"/>
          </a:xfrm>
          <a:custGeom>
            <a:avLst/>
            <a:gdLst/>
            <a:ahLst/>
            <a:cxnLst/>
            <a:rect l="l" t="t" r="r" b="b"/>
            <a:pathLst>
              <a:path w="2605467" h="1546996">
                <a:moveTo>
                  <a:pt x="0" y="0"/>
                </a:moveTo>
                <a:lnTo>
                  <a:pt x="2605467" y="0"/>
                </a:lnTo>
                <a:lnTo>
                  <a:pt x="2605467" y="1546996"/>
                </a:lnTo>
                <a:lnTo>
                  <a:pt x="0" y="15469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8000"/>
            </a:blip>
            <a:stretch>
              <a:fillRect/>
            </a:stretch>
          </a:blipFill>
        </p:spPr>
      </p: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56318" y="2332695"/>
            <a:ext cx="1756339" cy="1756339"/>
            <a:chOff x="0" y="0"/>
            <a:chExt cx="14840029" cy="14840029"/>
          </a:xfrm>
        </p:grpSpPr>
        <p:sp>
          <p:nvSpPr>
            <p:cNvPr id="16" name="Freeform 16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solidFill>
              <a:srgbClr val="718D76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718D76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5"/>
              <a:stretch>
                <a:fillRect l="223" t="-16746" r="223" b="-16746"/>
              </a:stretch>
            </a:blipFill>
          </p:spPr>
        </p:sp>
      </p:grpSp>
      <p:sp>
        <p:nvSpPr>
          <p:cNvPr id="19" name="TextBox 19"/>
          <p:cNvSpPr txBox="1"/>
          <p:nvPr/>
        </p:nvSpPr>
        <p:spPr>
          <a:xfrm>
            <a:off x="1895624" y="2955408"/>
            <a:ext cx="1963357" cy="640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3"/>
              </a:lnSpc>
            </a:pPr>
            <a:r>
              <a:rPr lang="en-US" sz="1838" b="1">
                <a:solidFill>
                  <a:srgbClr val="000000"/>
                </a:solidFill>
                <a:latin typeface="Proxima Nova 1 Bold"/>
                <a:ea typeface="Proxima Nova 1 Bold"/>
                <a:cs typeface="Proxima Nova 1 Bold"/>
                <a:sym typeface="Proxima Nova 1 Bold"/>
              </a:rPr>
              <a:t>19,079 food boxes distributed </a:t>
            </a:r>
          </a:p>
        </p:txBody>
      </p:sp>
      <p:sp>
        <p:nvSpPr>
          <p:cNvPr id="20" name="Freeform 20"/>
          <p:cNvSpPr/>
          <p:nvPr/>
        </p:nvSpPr>
        <p:spPr>
          <a:xfrm>
            <a:off x="7091815" y="2650385"/>
            <a:ext cx="2605467" cy="1546996"/>
          </a:xfrm>
          <a:custGeom>
            <a:avLst/>
            <a:gdLst/>
            <a:ahLst/>
            <a:cxnLst/>
            <a:rect l="l" t="t" r="r" b="b"/>
            <a:pathLst>
              <a:path w="2605467" h="1546996">
                <a:moveTo>
                  <a:pt x="0" y="0"/>
                </a:moveTo>
                <a:lnTo>
                  <a:pt x="2605467" y="0"/>
                </a:lnTo>
                <a:lnTo>
                  <a:pt x="2605467" y="1546996"/>
                </a:lnTo>
                <a:lnTo>
                  <a:pt x="0" y="15469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8000"/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7387588" y="2730544"/>
            <a:ext cx="1890484" cy="965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3"/>
              </a:lnSpc>
            </a:pPr>
            <a:r>
              <a:rPr lang="en-US" sz="1838" b="1">
                <a:solidFill>
                  <a:srgbClr val="000000"/>
                </a:solidFill>
                <a:latin typeface="Proxima Nova 1 Bold"/>
                <a:ea typeface="Proxima Nova 1 Bold"/>
                <a:cs typeface="Proxima Nova 1 Bold"/>
                <a:sym typeface="Proxima Nova 1 Bold"/>
              </a:rPr>
              <a:t>Utility assistance to 105 families totaling $41K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192665" y="5169411"/>
            <a:ext cx="2045599" cy="640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3"/>
              </a:lnSpc>
            </a:pPr>
            <a:r>
              <a:rPr lang="en-US" sz="1838" b="1">
                <a:solidFill>
                  <a:srgbClr val="000000"/>
                </a:solidFill>
                <a:latin typeface="Proxima Nova 1 Bold"/>
                <a:ea typeface="Proxima Nova 1 Bold"/>
                <a:cs typeface="Proxima Nova 1 Bold"/>
                <a:sym typeface="Proxima Nova 1 Bold"/>
              </a:rPr>
              <a:t>Provided clothing to 261 families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048381" y="4865370"/>
            <a:ext cx="2045599" cy="1248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3"/>
              </a:lnSpc>
            </a:pPr>
            <a:r>
              <a:rPr lang="en-US" sz="1788" b="1">
                <a:solidFill>
                  <a:srgbClr val="000000"/>
                </a:solidFill>
                <a:latin typeface="Proxima Nova 1 Bold"/>
                <a:ea typeface="Proxima Nova 1 Bold"/>
                <a:cs typeface="Proxima Nova 1 Bold"/>
                <a:sym typeface="Proxima Nova 1 Bold"/>
              </a:rPr>
              <a:t>Provided diapers to 124 families and hygiene products to 243 people</a:t>
            </a:r>
          </a:p>
        </p:txBody>
      </p:sp>
      <p:grpSp>
        <p:nvGrpSpPr>
          <p:cNvPr id="24" name="Group 24"/>
          <p:cNvGrpSpPr>
            <a:grpSpLocks noChangeAspect="1"/>
          </p:cNvGrpSpPr>
          <p:nvPr/>
        </p:nvGrpSpPr>
        <p:grpSpPr>
          <a:xfrm>
            <a:off x="7238264" y="4735356"/>
            <a:ext cx="1546996" cy="1546996"/>
            <a:chOff x="0" y="0"/>
            <a:chExt cx="14840029" cy="14840029"/>
          </a:xfrm>
        </p:grpSpPr>
        <p:sp>
          <p:nvSpPr>
            <p:cNvPr id="25" name="Freeform 25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solidFill>
              <a:srgbClr val="718D76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718D76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6"/>
              <a:stretch>
                <a:fillRect l="-24801" r="-24801"/>
              </a:stretch>
            </a:blipFill>
          </p:spPr>
        </p:sp>
      </p:grpSp>
      <p:sp>
        <p:nvSpPr>
          <p:cNvPr id="28" name="TextBox 28"/>
          <p:cNvSpPr txBox="1"/>
          <p:nvPr/>
        </p:nvSpPr>
        <p:spPr>
          <a:xfrm>
            <a:off x="2236052" y="564052"/>
            <a:ext cx="7211349" cy="827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1"/>
              </a:lnSpc>
            </a:pPr>
            <a:r>
              <a:rPr lang="en-US" sz="2365">
                <a:solidFill>
                  <a:srgbClr val="FFFFFF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HEALTH AND SOCIAL SERVICES CENTERS 2024 HIGHLIGHTS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7399" y="3273622"/>
            <a:ext cx="12275653" cy="4041578"/>
          </a:xfrm>
          <a:custGeom>
            <a:avLst/>
            <a:gdLst/>
            <a:ahLst/>
            <a:cxnLst/>
            <a:rect l="l" t="t" r="r" b="b"/>
            <a:pathLst>
              <a:path w="12275653" h="4041578">
                <a:moveTo>
                  <a:pt x="0" y="0"/>
                </a:moveTo>
                <a:lnTo>
                  <a:pt x="12275653" y="0"/>
                </a:lnTo>
                <a:lnTo>
                  <a:pt x="12275653" y="4041578"/>
                </a:lnTo>
                <a:lnTo>
                  <a:pt x="0" y="4041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7684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2458" y="1058305"/>
            <a:ext cx="9528683" cy="2215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63"/>
              </a:lnSpc>
              <a:spcBef>
                <a:spcPct val="0"/>
              </a:spcBef>
            </a:pPr>
            <a:r>
              <a:rPr lang="en-US" sz="1616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•2025: Calle Cuarta: 61 units, all affordable, mixed-use, retail space on first floor, up to 152 housed, ribbon cutting fall, 2025</a:t>
            </a:r>
          </a:p>
          <a:p>
            <a:pPr algn="l">
              <a:lnSpc>
                <a:spcPts val="2263"/>
              </a:lnSpc>
              <a:spcBef>
                <a:spcPct val="0"/>
              </a:spcBef>
            </a:pPr>
            <a:r>
              <a:rPr lang="en-US" sz="1616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•2025: Farolito Senior community: 82 units for seniors aged 55 and older, all affordable, ribbon cutting, Feb. 2006</a:t>
            </a:r>
          </a:p>
          <a:p>
            <a:pPr algn="l">
              <a:lnSpc>
                <a:spcPts val="2263"/>
              </a:lnSpc>
              <a:spcBef>
                <a:spcPct val="0"/>
              </a:spcBef>
            </a:pPr>
            <a:r>
              <a:rPr lang="en-US" sz="1616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•2026: Casitas Del Camino, 70 units, 59 affordable, preconstruction, summer 2025 groundbreaking</a:t>
            </a:r>
          </a:p>
          <a:p>
            <a:pPr algn="l">
              <a:lnSpc>
                <a:spcPts val="2263"/>
              </a:lnSpc>
              <a:spcBef>
                <a:spcPct val="0"/>
              </a:spcBef>
            </a:pPr>
            <a:r>
              <a:rPr lang="en-US" sz="1616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•2026: Somos Apartments, 88 affordable , pre-construction, summer 2025 groundbreaking</a:t>
            </a:r>
          </a:p>
          <a:p>
            <a:pPr algn="l">
              <a:lnSpc>
                <a:spcPts val="2263"/>
              </a:lnSpc>
              <a:spcBef>
                <a:spcPct val="0"/>
              </a:spcBef>
            </a:pPr>
            <a:r>
              <a:rPr lang="en-US" sz="1616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•2026: West Mesa Ridge A: 128 affordable units, pre-construction, fall 2025 groundbreaking</a:t>
            </a:r>
          </a:p>
          <a:p>
            <a:pPr algn="l">
              <a:lnSpc>
                <a:spcPts val="2263"/>
              </a:lnSpc>
              <a:spcBef>
                <a:spcPct val="0"/>
              </a:spcBef>
            </a:pPr>
            <a:r>
              <a:rPr lang="en-US" sz="1616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•2026: Route 66 Flats: 47 affordable units, under construction, ribbon cutting, fall 2025</a:t>
            </a:r>
          </a:p>
          <a:p>
            <a:pPr algn="l">
              <a:lnSpc>
                <a:spcPts val="2263"/>
              </a:lnSpc>
              <a:spcBef>
                <a:spcPct val="0"/>
              </a:spcBef>
            </a:pPr>
            <a:r>
              <a:rPr lang="en-US" sz="1616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•2026: Park Central: 110 units, 41 affordable units, groundbreaking, winter 2026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131635" y="433742"/>
            <a:ext cx="5490330" cy="443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RECENTLY COMPLETED HOUSING PROJECTS</a:t>
            </a:r>
          </a:p>
        </p:txBody>
      </p:sp>
      <p:sp>
        <p:nvSpPr>
          <p:cNvPr id="5" name="Freeform 5"/>
          <p:cNvSpPr/>
          <p:nvPr/>
        </p:nvSpPr>
        <p:spPr>
          <a:xfrm>
            <a:off x="614909" y="78193"/>
            <a:ext cx="1324476" cy="980112"/>
          </a:xfrm>
          <a:custGeom>
            <a:avLst/>
            <a:gdLst/>
            <a:ahLst/>
            <a:cxnLst/>
            <a:rect l="l" t="t" r="r" b="b"/>
            <a:pathLst>
              <a:path w="1324476" h="980112">
                <a:moveTo>
                  <a:pt x="0" y="0"/>
                </a:moveTo>
                <a:lnTo>
                  <a:pt x="1324476" y="0"/>
                </a:lnTo>
                <a:lnTo>
                  <a:pt x="1324476" y="980112"/>
                </a:lnTo>
                <a:lnTo>
                  <a:pt x="0" y="9801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01688"/>
            <a:ext cx="12557979" cy="3356965"/>
          </a:xfrm>
          <a:custGeom>
            <a:avLst/>
            <a:gdLst/>
            <a:ahLst/>
            <a:cxnLst/>
            <a:rect l="l" t="t" r="r" b="b"/>
            <a:pathLst>
              <a:path w="12557979" h="3356965">
                <a:moveTo>
                  <a:pt x="0" y="0"/>
                </a:moveTo>
                <a:lnTo>
                  <a:pt x="12557979" y="0"/>
                </a:lnTo>
                <a:lnTo>
                  <a:pt x="12557979" y="3356965"/>
                </a:lnTo>
                <a:lnTo>
                  <a:pt x="0" y="33569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322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395642"/>
            <a:ext cx="9753600" cy="547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NEW HOUSING CONSTRUCTION</a:t>
            </a:r>
          </a:p>
        </p:txBody>
      </p:sp>
      <p:sp>
        <p:nvSpPr>
          <p:cNvPr id="4" name="Freeform 4"/>
          <p:cNvSpPr/>
          <p:nvPr/>
        </p:nvSpPr>
        <p:spPr>
          <a:xfrm>
            <a:off x="662534" y="185683"/>
            <a:ext cx="1324476" cy="980112"/>
          </a:xfrm>
          <a:custGeom>
            <a:avLst/>
            <a:gdLst/>
            <a:ahLst/>
            <a:cxnLst/>
            <a:rect l="l" t="t" r="r" b="b"/>
            <a:pathLst>
              <a:path w="1324476" h="980112">
                <a:moveTo>
                  <a:pt x="0" y="0"/>
                </a:moveTo>
                <a:lnTo>
                  <a:pt x="1324476" y="0"/>
                </a:lnTo>
                <a:lnTo>
                  <a:pt x="1324476" y="980112"/>
                </a:lnTo>
                <a:lnTo>
                  <a:pt x="0" y="9801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486500" y="5640535"/>
            <a:ext cx="2109277" cy="1186468"/>
          </a:xfrm>
          <a:custGeom>
            <a:avLst/>
            <a:gdLst/>
            <a:ahLst/>
            <a:cxnLst/>
            <a:rect l="l" t="t" r="r" b="b"/>
            <a:pathLst>
              <a:path w="2109277" h="1186468">
                <a:moveTo>
                  <a:pt x="0" y="0"/>
                </a:moveTo>
                <a:lnTo>
                  <a:pt x="2109277" y="0"/>
                </a:lnTo>
                <a:lnTo>
                  <a:pt x="2109277" y="1186469"/>
                </a:lnTo>
                <a:lnTo>
                  <a:pt x="0" y="11864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64810" y="1255678"/>
            <a:ext cx="9130967" cy="2428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2"/>
              </a:lnSpc>
              <a:spcBef>
                <a:spcPct val="0"/>
              </a:spcBef>
            </a:pPr>
            <a:r>
              <a:rPr lang="en-US" sz="154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•2025: Calle Cuarta: 61 units, all affordable, mixed-use, retail space on first floor, up to 152 housed, ribbon cutting fall, 2025</a:t>
            </a:r>
          </a:p>
          <a:p>
            <a:pPr algn="l">
              <a:lnSpc>
                <a:spcPts val="2162"/>
              </a:lnSpc>
              <a:spcBef>
                <a:spcPct val="0"/>
              </a:spcBef>
            </a:pPr>
            <a:r>
              <a:rPr lang="en-US" sz="154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•2025: Farolito Senior community: 82 units for seniors aged 55 and older, all affordable, ribbon cutting, Feb. 2006</a:t>
            </a:r>
          </a:p>
          <a:p>
            <a:pPr algn="l">
              <a:lnSpc>
                <a:spcPts val="2162"/>
              </a:lnSpc>
              <a:spcBef>
                <a:spcPct val="0"/>
              </a:spcBef>
            </a:pPr>
            <a:r>
              <a:rPr lang="en-US" sz="154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•2026: Casitas Del Camino, 70 units, 59 affordable, preconstruction, summer 2025 groundbreaking</a:t>
            </a:r>
          </a:p>
          <a:p>
            <a:pPr algn="l">
              <a:lnSpc>
                <a:spcPts val="2162"/>
              </a:lnSpc>
              <a:spcBef>
                <a:spcPct val="0"/>
              </a:spcBef>
            </a:pPr>
            <a:r>
              <a:rPr lang="en-US" sz="154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•2026: Somos Apartments, 88 affordable, pre-construction, summer 2025 groundbreaking</a:t>
            </a:r>
          </a:p>
          <a:p>
            <a:pPr algn="l">
              <a:lnSpc>
                <a:spcPts val="2162"/>
              </a:lnSpc>
              <a:spcBef>
                <a:spcPct val="0"/>
              </a:spcBef>
            </a:pPr>
            <a:r>
              <a:rPr lang="en-US" sz="154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•2026: West Mesa Ridge A: 128 affordable units, pre-construction, fall 2025 groundbreaking</a:t>
            </a:r>
          </a:p>
          <a:p>
            <a:pPr algn="l">
              <a:lnSpc>
                <a:spcPts val="2162"/>
              </a:lnSpc>
              <a:spcBef>
                <a:spcPct val="0"/>
              </a:spcBef>
            </a:pPr>
            <a:r>
              <a:rPr lang="en-US" sz="154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•2026: Route 66 Flats: 47 affordable units, under construction, ribbon cutting, fall 2025</a:t>
            </a:r>
          </a:p>
          <a:p>
            <a:pPr algn="l">
              <a:lnSpc>
                <a:spcPts val="2162"/>
              </a:lnSpc>
              <a:spcBef>
                <a:spcPct val="0"/>
              </a:spcBef>
            </a:pPr>
            <a:r>
              <a:rPr lang="en-US" sz="154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•2026: Park Central: 110 units, 41 affordable units, groundbreaking, winter 2026 </a:t>
            </a:r>
          </a:p>
          <a:p>
            <a:pPr algn="l">
              <a:lnSpc>
                <a:spcPts val="2162"/>
              </a:lnSpc>
              <a:spcBef>
                <a:spcPct val="0"/>
              </a:spcBef>
            </a:pPr>
            <a:r>
              <a:rPr lang="en-US" sz="154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•2026: Uptown Connect: 430 units, 215 mixed-rate units, groundbreaking expected winter of 2026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75463" y="6865104"/>
            <a:ext cx="1032495" cy="210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"/>
              </a:lnSpc>
            </a:pPr>
            <a:r>
              <a:rPr lang="en-US" sz="11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Uptown Connect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246E2D-D827-4866-B20B-716D925ACE10}"/>
              </a:ext>
            </a:extLst>
          </p:cNvPr>
          <p:cNvSpPr txBox="1"/>
          <p:nvPr/>
        </p:nvSpPr>
        <p:spPr>
          <a:xfrm>
            <a:off x="609600" y="457200"/>
            <a:ext cx="488156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Women's Housing and Treatment Navigation Center:</a:t>
            </a:r>
            <a:endParaRPr lang="en-US" b="0" i="0" dirty="0">
              <a:solidFill>
                <a:srgbClr val="212427"/>
              </a:solidFill>
              <a:effectLst/>
              <a:latin typeface="Public Sans" panose="020B0604020202020204" charset="0"/>
            </a:endParaRPr>
          </a:p>
          <a:p>
            <a:pPr algn="l"/>
            <a:r>
              <a:rPr lang="en-US" b="0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Operator Chicanos Por La Cause can be reached at: 505-224-6902</a:t>
            </a:r>
          </a:p>
          <a:p>
            <a:pPr algn="l"/>
            <a:r>
              <a:rPr lang="en-US" b="1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Men's Housing and Treatment Navigation Center:</a:t>
            </a:r>
            <a:endParaRPr lang="en-US" b="0" i="0" dirty="0">
              <a:solidFill>
                <a:srgbClr val="212427"/>
              </a:solidFill>
              <a:effectLst/>
              <a:latin typeface="Public Sans" panose="020B0604020202020204" charset="0"/>
            </a:endParaRPr>
          </a:p>
          <a:p>
            <a:pPr algn="l"/>
            <a:r>
              <a:rPr lang="en-US" b="0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Operator Community Bridges Inc. can be reached at: 505-224-6895</a:t>
            </a:r>
          </a:p>
          <a:p>
            <a:pPr algn="l"/>
            <a:r>
              <a:rPr lang="en-US" b="1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Family Housing and Treatment Navigation Center:</a:t>
            </a:r>
            <a:endParaRPr lang="en-US" b="0" i="0" dirty="0">
              <a:solidFill>
                <a:srgbClr val="212427"/>
              </a:solidFill>
              <a:effectLst/>
              <a:latin typeface="Public Sans" panose="020B0604020202020204" charset="0"/>
            </a:endParaRPr>
          </a:p>
          <a:p>
            <a:pPr algn="l"/>
            <a:r>
              <a:rPr lang="en-US" b="0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Youth Development Inc</a:t>
            </a:r>
            <a:r>
              <a:rPr lang="en-US" i="0" dirty="0">
                <a:effectLst/>
                <a:latin typeface="Public Sans" panose="020B0604020202020204" charset="0"/>
              </a:rPr>
              <a:t>:</a:t>
            </a:r>
            <a:r>
              <a:rPr lang="en-US" i="0" u="none" strike="noStrike" dirty="0">
                <a:effectLst/>
                <a:latin typeface="Roboto" panose="02000000000000000000" pitchFamily="2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(505) 352-3444</a:t>
            </a:r>
            <a:endParaRPr lang="en-US" i="0" dirty="0">
              <a:effectLst/>
              <a:latin typeface="Public Sans" panose="020B0604020202020204" charset="0"/>
            </a:endParaRPr>
          </a:p>
          <a:p>
            <a:pPr algn="l"/>
            <a:r>
              <a:rPr lang="en-US" b="1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Young Adult Housing and Treatment Navigation Center:</a:t>
            </a:r>
            <a:r>
              <a:rPr lang="en-US" dirty="0">
                <a:solidFill>
                  <a:srgbClr val="212427"/>
                </a:solidFill>
                <a:latin typeface="Public Sans" panose="020B0604020202020204" charset="0"/>
              </a:rPr>
              <a:t> </a:t>
            </a:r>
            <a:r>
              <a:rPr lang="en-US" b="0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Youth Development Inc: </a:t>
            </a:r>
            <a:r>
              <a:rPr lang="en-US" i="0" u="sng" strike="noStrike" dirty="0">
                <a:effectLst/>
                <a:latin typeface="Roboto" panose="02000000000000000000" pitchFamily="2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(505) 352-3444</a:t>
            </a:r>
            <a:r>
              <a:rPr lang="en-US" i="0" u="sng" dirty="0">
                <a:effectLst/>
                <a:latin typeface="Public Sans" panose="020B0604020202020204" charset="0"/>
              </a:rPr>
              <a:t> </a:t>
            </a:r>
          </a:p>
          <a:p>
            <a:pPr algn="l"/>
            <a:endParaRPr lang="en-US" b="0" i="0" dirty="0">
              <a:solidFill>
                <a:srgbClr val="212427"/>
              </a:solidFill>
              <a:effectLst/>
              <a:latin typeface="Public Sans" panose="020B060402020202020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E6FBBF-34B8-46E6-916A-4FA7B9A1FA4A}"/>
              </a:ext>
            </a:extLst>
          </p:cNvPr>
          <p:cNvSpPr txBox="1"/>
          <p:nvPr/>
        </p:nvSpPr>
        <p:spPr>
          <a:xfrm>
            <a:off x="685800" y="4495800"/>
            <a:ext cx="457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01636A"/>
                </a:solidFill>
                <a:effectLst/>
                <a:latin typeface="Public Sans" panose="020B0604020202020204" charset="0"/>
                <a:hlinkClick r:id="rId3"/>
              </a:rPr>
              <a:t>Refer a Client</a:t>
            </a:r>
            <a:endParaRPr lang="en-US" b="1" i="0" dirty="0">
              <a:solidFill>
                <a:srgbClr val="01636A"/>
              </a:solidFill>
              <a:effectLst/>
              <a:latin typeface="Public Sans" panose="020B0604020202020204" charset="0"/>
            </a:endParaRPr>
          </a:p>
          <a:p>
            <a:pPr algn="l"/>
            <a:r>
              <a:rPr lang="en-US" b="0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Guests are accepted into the Gateway Center by service provider referral only.  </a:t>
            </a:r>
          </a:p>
          <a:p>
            <a:pPr algn="l"/>
            <a:r>
              <a:rPr lang="en-US" b="0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If you need to obtain a referral, contact a </a:t>
            </a:r>
            <a:r>
              <a:rPr lang="en-US" b="0" i="0" u="none" strike="noStrike" dirty="0">
                <a:solidFill>
                  <a:srgbClr val="017A7D"/>
                </a:solidFill>
                <a:effectLst/>
                <a:latin typeface="Public Sans" panose="020B0604020202020204" charset="0"/>
                <a:hlinkClick r:id="rId4"/>
              </a:rPr>
              <a:t>local homeless service provider</a:t>
            </a:r>
            <a:r>
              <a:rPr lang="en-US" b="0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. 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D029B4-41C5-4F89-BD24-99989D5A5170}"/>
              </a:ext>
            </a:extLst>
          </p:cNvPr>
          <p:cNvSpPr txBox="1"/>
          <p:nvPr/>
        </p:nvSpPr>
        <p:spPr>
          <a:xfrm>
            <a:off x="5410200" y="457200"/>
            <a:ext cx="488156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Gateway Recovery</a:t>
            </a:r>
            <a:endParaRPr lang="en-US" b="0" i="0" dirty="0">
              <a:solidFill>
                <a:srgbClr val="212427"/>
              </a:solidFill>
              <a:effectLst/>
              <a:latin typeface="Public Sans" panose="020B0604020202020204" charset="0"/>
            </a:endParaRPr>
          </a:p>
          <a:p>
            <a:r>
              <a:rPr lang="en-US" b="0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Referrals to Gateway Recovery are by provider only. </a:t>
            </a:r>
          </a:p>
          <a:p>
            <a:pPr algn="l"/>
            <a:r>
              <a:rPr lang="en-US" b="1" i="0" dirty="0">
                <a:solidFill>
                  <a:srgbClr val="01636A"/>
                </a:solidFill>
                <a:effectLst/>
                <a:latin typeface="Public Sans" panose="020B0604020202020204" charset="0"/>
              </a:rPr>
              <a:t>Referrals</a:t>
            </a:r>
          </a:p>
          <a:p>
            <a:pPr algn="l"/>
            <a:r>
              <a:rPr lang="en-US" b="0" i="0" u="none" strike="noStrike" dirty="0">
                <a:solidFill>
                  <a:srgbClr val="017A7D"/>
                </a:solidFill>
                <a:effectLst/>
                <a:latin typeface="Public Sans" panose="020B0604020202020204" charset="0"/>
                <a:hlinkClick r:id="rId5" tooltip="Endeavors-Gateway to Recovery Community Referral Packet for Providers"/>
              </a:rPr>
              <a:t>Download the full referral packet.</a:t>
            </a:r>
            <a:endParaRPr lang="en-US" b="0" i="0" dirty="0">
              <a:solidFill>
                <a:srgbClr val="212427"/>
              </a:solidFill>
              <a:effectLst/>
              <a:latin typeface="Public Sans" panose="020B060402020202020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FE29AA-84E9-40B9-8FB3-0C39F931416F}"/>
              </a:ext>
            </a:extLst>
          </p:cNvPr>
          <p:cNvSpPr txBox="1"/>
          <p:nvPr/>
        </p:nvSpPr>
        <p:spPr>
          <a:xfrm>
            <a:off x="5410200" y="2219235"/>
            <a:ext cx="4038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Medical Sobering </a:t>
            </a:r>
          </a:p>
          <a:p>
            <a:r>
              <a:rPr lang="en-US" b="1" dirty="0">
                <a:solidFill>
                  <a:srgbClr val="212427"/>
                </a:solidFill>
                <a:latin typeface="Public Sans" panose="020B0604020202020204" charset="0"/>
              </a:rPr>
              <a:t>Horizons Medical Group </a:t>
            </a:r>
            <a:endParaRPr lang="en-US" b="0" i="0" dirty="0">
              <a:solidFill>
                <a:srgbClr val="212427"/>
              </a:solidFill>
              <a:effectLst/>
              <a:latin typeface="Public Sans" panose="020B0604020202020204" charset="0"/>
            </a:endParaRPr>
          </a:p>
          <a:p>
            <a:r>
              <a:rPr lang="en-US" b="0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First Responder Drop off and Referral</a:t>
            </a:r>
            <a:endParaRPr lang="en-US" b="1" i="0" dirty="0">
              <a:solidFill>
                <a:srgbClr val="01636A"/>
              </a:solidFill>
              <a:effectLst/>
              <a:latin typeface="Public Sans" panose="020B060402020202020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A3D0B3-66B4-4F4D-9368-958A5AFDC12E}"/>
              </a:ext>
            </a:extLst>
          </p:cNvPr>
          <p:cNvSpPr txBox="1"/>
          <p:nvPr/>
        </p:nvSpPr>
        <p:spPr>
          <a:xfrm>
            <a:off x="5410200" y="3287763"/>
            <a:ext cx="4038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First Responders Receiving Area</a:t>
            </a:r>
          </a:p>
          <a:p>
            <a:r>
              <a:rPr lang="en-US" b="0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Operator Community Bridges Inc.</a:t>
            </a:r>
            <a:r>
              <a:rPr lang="en-US" b="1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 </a:t>
            </a:r>
            <a:endParaRPr lang="en-US" b="0" i="0" dirty="0">
              <a:solidFill>
                <a:srgbClr val="212427"/>
              </a:solidFill>
              <a:effectLst/>
              <a:latin typeface="Public Sans" panose="020B0604020202020204" charset="0"/>
            </a:endParaRPr>
          </a:p>
          <a:p>
            <a:r>
              <a:rPr lang="en-US" b="0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First Responder Drop off and Referral</a:t>
            </a:r>
            <a:endParaRPr lang="en-US" b="1" i="0" dirty="0">
              <a:solidFill>
                <a:srgbClr val="01636A"/>
              </a:solidFill>
              <a:effectLst/>
              <a:latin typeface="Public Sans" panose="020B06040202020202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90BE4D-7A70-40DE-A8A1-A06D5A7E46FF}"/>
              </a:ext>
            </a:extLst>
          </p:cNvPr>
          <p:cNvSpPr txBox="1"/>
          <p:nvPr/>
        </p:nvSpPr>
        <p:spPr>
          <a:xfrm>
            <a:off x="5450681" y="4369182"/>
            <a:ext cx="4038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Medical Respite </a:t>
            </a:r>
          </a:p>
          <a:p>
            <a:r>
              <a:rPr lang="en-US" b="0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AHCH</a:t>
            </a:r>
          </a:p>
          <a:p>
            <a:r>
              <a:rPr lang="en-US" b="0" i="0" dirty="0">
                <a:solidFill>
                  <a:srgbClr val="212427"/>
                </a:solidFill>
                <a:effectLst/>
                <a:latin typeface="Public Sans" panose="020B0604020202020204" charset="0"/>
              </a:rPr>
              <a:t>UNM Hospital Referral</a:t>
            </a:r>
            <a:endParaRPr lang="en-US" b="1" i="0" dirty="0">
              <a:solidFill>
                <a:srgbClr val="01636A"/>
              </a:solidFill>
              <a:effectLst/>
              <a:latin typeface="Public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004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4653" y="104775"/>
            <a:ext cx="1303588" cy="874224"/>
          </a:xfrm>
          <a:custGeom>
            <a:avLst/>
            <a:gdLst/>
            <a:ahLst/>
            <a:cxnLst/>
            <a:rect l="l" t="t" r="r" b="b"/>
            <a:pathLst>
              <a:path w="1303588" h="874224">
                <a:moveTo>
                  <a:pt x="0" y="0"/>
                </a:moveTo>
                <a:lnTo>
                  <a:pt x="1303588" y="0"/>
                </a:lnTo>
                <a:lnTo>
                  <a:pt x="1303588" y="874224"/>
                </a:lnTo>
                <a:lnTo>
                  <a:pt x="0" y="874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676319" y="1107416"/>
            <a:ext cx="2194560" cy="335670"/>
            <a:chOff x="0" y="0"/>
            <a:chExt cx="812800" cy="1243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38126" y="1097332"/>
            <a:ext cx="2194560" cy="335670"/>
            <a:chOff x="0" y="0"/>
            <a:chExt cx="812800" cy="1243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 dirty="0"/>
            </a:p>
          </p:txBody>
        </p:sp>
      </p:grpSp>
      <p:sp>
        <p:nvSpPr>
          <p:cNvPr id="9" name="Freeform 9"/>
          <p:cNvSpPr/>
          <p:nvPr/>
        </p:nvSpPr>
        <p:spPr>
          <a:xfrm>
            <a:off x="7994130" y="117251"/>
            <a:ext cx="1599450" cy="980081"/>
          </a:xfrm>
          <a:custGeom>
            <a:avLst/>
            <a:gdLst/>
            <a:ahLst/>
            <a:cxnLst/>
            <a:rect l="l" t="t" r="r" b="b"/>
            <a:pathLst>
              <a:path w="1599450" h="980081">
                <a:moveTo>
                  <a:pt x="0" y="0"/>
                </a:moveTo>
                <a:lnTo>
                  <a:pt x="1599450" y="0"/>
                </a:lnTo>
                <a:lnTo>
                  <a:pt x="1599450" y="980081"/>
                </a:lnTo>
                <a:lnTo>
                  <a:pt x="0" y="9800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335" t="-67022" r="-43823" b="-71518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939194" y="3077559"/>
            <a:ext cx="5877978" cy="3681433"/>
          </a:xfrm>
          <a:custGeom>
            <a:avLst/>
            <a:gdLst/>
            <a:ahLst/>
            <a:cxnLst/>
            <a:rect l="l" t="t" r="r" b="b"/>
            <a:pathLst>
              <a:path w="5877978" h="3681433">
                <a:moveTo>
                  <a:pt x="0" y="0"/>
                </a:moveTo>
                <a:lnTo>
                  <a:pt x="5877978" y="0"/>
                </a:lnTo>
                <a:lnTo>
                  <a:pt x="5877978" y="3681433"/>
                </a:lnTo>
                <a:lnTo>
                  <a:pt x="0" y="36814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993" t="-3866" b="-12150"/>
            </a:stretch>
          </a:blipFill>
          <a:ln w="38100" cap="sq">
            <a:solidFill>
              <a:srgbClr val="718D76"/>
            </a:solidFill>
            <a:prstDash val="solid"/>
            <a:miter/>
          </a:ln>
        </p:spPr>
      </p:sp>
      <p:sp>
        <p:nvSpPr>
          <p:cNvPr id="11" name="TextBox 11"/>
          <p:cNvSpPr txBox="1"/>
          <p:nvPr/>
        </p:nvSpPr>
        <p:spPr>
          <a:xfrm>
            <a:off x="2294729" y="932244"/>
            <a:ext cx="5166908" cy="1695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1"/>
              </a:lnSpc>
            </a:pPr>
            <a:r>
              <a:rPr lang="en-US" sz="4865" dirty="0">
                <a:solidFill>
                  <a:srgbClr val="000000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QUESTION AND ANSWER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1985" y="1901476"/>
            <a:ext cx="9389630" cy="2365724"/>
          </a:xfrm>
          <a:custGeom>
            <a:avLst/>
            <a:gdLst/>
            <a:ahLst/>
            <a:cxnLst/>
            <a:rect l="l" t="t" r="r" b="b"/>
            <a:pathLst>
              <a:path w="9389630" h="3345056">
                <a:moveTo>
                  <a:pt x="0" y="0"/>
                </a:moveTo>
                <a:lnTo>
                  <a:pt x="9389630" y="0"/>
                </a:lnTo>
                <a:lnTo>
                  <a:pt x="9389630" y="3345056"/>
                </a:lnTo>
                <a:lnTo>
                  <a:pt x="0" y="334505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>
            <a:off x="3854433" y="258475"/>
            <a:ext cx="1477600" cy="990921"/>
          </a:xfrm>
          <a:custGeom>
            <a:avLst/>
            <a:gdLst/>
            <a:ahLst/>
            <a:cxnLst/>
            <a:rect l="l" t="t" r="r" b="b"/>
            <a:pathLst>
              <a:path w="1477600" h="990921">
                <a:moveTo>
                  <a:pt x="0" y="0"/>
                </a:moveTo>
                <a:lnTo>
                  <a:pt x="1477601" y="0"/>
                </a:lnTo>
                <a:lnTo>
                  <a:pt x="1477601" y="990921"/>
                </a:lnTo>
                <a:lnTo>
                  <a:pt x="0" y="990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31520" y="2391347"/>
            <a:ext cx="8374726" cy="746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6"/>
              </a:lnSpc>
              <a:spcBef>
                <a:spcPct val="0"/>
              </a:spcBef>
            </a:pPr>
            <a:r>
              <a:rPr lang="en-US" sz="2400" dirty="0"/>
              <a:t>What Gateway programs exist, how do they work, how do you refer to them and contact them? </a:t>
            </a:r>
            <a:endParaRPr lang="en-US" sz="2168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235814" y="1178529"/>
            <a:ext cx="2901535" cy="6976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58"/>
              </a:lnSpc>
            </a:pPr>
            <a:r>
              <a:rPr lang="en-US" sz="4327" dirty="0">
                <a:solidFill>
                  <a:srgbClr val="000000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Overview</a:t>
            </a: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67ACFF39-5E21-44FA-9558-993052E71755}"/>
              </a:ext>
            </a:extLst>
          </p:cNvPr>
          <p:cNvSpPr/>
          <p:nvPr/>
        </p:nvSpPr>
        <p:spPr>
          <a:xfrm>
            <a:off x="1939194" y="4402788"/>
            <a:ext cx="2632806" cy="2356204"/>
          </a:xfrm>
          <a:custGeom>
            <a:avLst/>
            <a:gdLst/>
            <a:ahLst/>
            <a:cxnLst/>
            <a:rect l="l" t="t" r="r" b="b"/>
            <a:pathLst>
              <a:path w="5877978" h="3681433">
                <a:moveTo>
                  <a:pt x="0" y="0"/>
                </a:moveTo>
                <a:lnTo>
                  <a:pt x="5877978" y="0"/>
                </a:lnTo>
                <a:lnTo>
                  <a:pt x="5877978" y="3681433"/>
                </a:lnTo>
                <a:lnTo>
                  <a:pt x="0" y="36814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993" t="-3866" b="-12150"/>
            </a:stretch>
          </a:blipFill>
          <a:ln w="38100" cap="sq">
            <a:solidFill>
              <a:srgbClr val="718D76"/>
            </a:solidFill>
            <a:prstDash val="solid"/>
            <a:miter/>
          </a:ln>
        </p:spPr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3D2E002C-4559-4E11-B085-9F42E614245E}"/>
              </a:ext>
            </a:extLst>
          </p:cNvPr>
          <p:cNvSpPr/>
          <p:nvPr/>
        </p:nvSpPr>
        <p:spPr>
          <a:xfrm>
            <a:off x="4918883" y="4402788"/>
            <a:ext cx="3386917" cy="2356204"/>
          </a:xfrm>
          <a:custGeom>
            <a:avLst/>
            <a:gdLst/>
            <a:ahLst/>
            <a:cxnLst/>
            <a:rect l="l" t="t" r="r" b="b"/>
            <a:pathLst>
              <a:path w="3333469" h="2222313">
                <a:moveTo>
                  <a:pt x="0" y="0"/>
                </a:moveTo>
                <a:lnTo>
                  <a:pt x="3333470" y="0"/>
                </a:lnTo>
                <a:lnTo>
                  <a:pt x="3333470" y="2222313"/>
                </a:lnTo>
                <a:lnTo>
                  <a:pt x="0" y="22223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3312" y="1097332"/>
            <a:ext cx="2194560" cy="335670"/>
            <a:chOff x="0" y="0"/>
            <a:chExt cx="812800" cy="124322"/>
          </a:xfrm>
          <a:solidFill>
            <a:schemeClr val="accent4">
              <a:lumMod val="75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grpFill/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238126" y="1154482"/>
            <a:ext cx="2194560" cy="335670"/>
            <a:chOff x="0" y="0"/>
            <a:chExt cx="812800" cy="124322"/>
          </a:xfrm>
          <a:solidFill>
            <a:schemeClr val="accent4">
              <a:lumMod val="75000"/>
            </a:schemeClr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grpFill/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 dirty="0"/>
            </a:p>
          </p:txBody>
        </p:sp>
      </p:grpSp>
      <p:sp>
        <p:nvSpPr>
          <p:cNvPr id="8" name="Freeform 8"/>
          <p:cNvSpPr/>
          <p:nvPr/>
        </p:nvSpPr>
        <p:spPr>
          <a:xfrm>
            <a:off x="214653" y="104775"/>
            <a:ext cx="1303588" cy="874224"/>
          </a:xfrm>
          <a:custGeom>
            <a:avLst/>
            <a:gdLst/>
            <a:ahLst/>
            <a:cxnLst/>
            <a:rect l="l" t="t" r="r" b="b"/>
            <a:pathLst>
              <a:path w="1303588" h="874224">
                <a:moveTo>
                  <a:pt x="0" y="0"/>
                </a:moveTo>
                <a:lnTo>
                  <a:pt x="1303588" y="0"/>
                </a:lnTo>
                <a:lnTo>
                  <a:pt x="1303588" y="874224"/>
                </a:lnTo>
                <a:lnTo>
                  <a:pt x="0" y="8742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994130" y="117251"/>
            <a:ext cx="1599450" cy="980081"/>
          </a:xfrm>
          <a:custGeom>
            <a:avLst/>
            <a:gdLst/>
            <a:ahLst/>
            <a:cxnLst/>
            <a:rect l="l" t="t" r="r" b="b"/>
            <a:pathLst>
              <a:path w="1599450" h="980081">
                <a:moveTo>
                  <a:pt x="0" y="0"/>
                </a:moveTo>
                <a:lnTo>
                  <a:pt x="1599450" y="0"/>
                </a:lnTo>
                <a:lnTo>
                  <a:pt x="1599450" y="980081"/>
                </a:lnTo>
                <a:lnTo>
                  <a:pt x="0" y="9800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335" t="-67022" r="-43823" b="-71518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871404" y="400514"/>
            <a:ext cx="6176565" cy="51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dirty="0">
                <a:solidFill>
                  <a:srgbClr val="000000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Gateway System of Care</a:t>
            </a:r>
          </a:p>
        </p:txBody>
      </p:sp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FC3833F1-FE5F-4FBA-9D54-BCAFC43844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5339568"/>
              </p:ext>
            </p:extLst>
          </p:nvPr>
        </p:nvGraphicFramePr>
        <p:xfrm>
          <a:off x="1066800" y="1541587"/>
          <a:ext cx="7371679" cy="5696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6" imgW="7543536" imgH="5829300" progId="Acrobat.Document.2020">
                  <p:embed/>
                </p:oleObj>
              </mc:Choice>
              <mc:Fallback>
                <p:oleObj name="Acrobat Document" r:id="rId6" imgW="7543536" imgH="5829300" progId="Acrobat.Document.20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66800" y="1541587"/>
                        <a:ext cx="7371679" cy="56962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3312" y="1097332"/>
            <a:ext cx="2194560" cy="335670"/>
            <a:chOff x="0" y="0"/>
            <a:chExt cx="812800" cy="124322"/>
          </a:xfrm>
          <a:solidFill>
            <a:schemeClr val="accent4">
              <a:lumMod val="75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grpFill/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238126" y="1154482"/>
            <a:ext cx="2194560" cy="335670"/>
            <a:chOff x="0" y="0"/>
            <a:chExt cx="812800" cy="124322"/>
          </a:xfrm>
          <a:solidFill>
            <a:schemeClr val="accent4">
              <a:lumMod val="75000"/>
            </a:schemeClr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grpFill/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 dirty="0"/>
            </a:p>
          </p:txBody>
        </p:sp>
      </p:grpSp>
      <p:sp>
        <p:nvSpPr>
          <p:cNvPr id="8" name="Freeform 8"/>
          <p:cNvSpPr/>
          <p:nvPr/>
        </p:nvSpPr>
        <p:spPr>
          <a:xfrm>
            <a:off x="214653" y="104775"/>
            <a:ext cx="1303588" cy="874224"/>
          </a:xfrm>
          <a:custGeom>
            <a:avLst/>
            <a:gdLst/>
            <a:ahLst/>
            <a:cxnLst/>
            <a:rect l="l" t="t" r="r" b="b"/>
            <a:pathLst>
              <a:path w="1303588" h="874224">
                <a:moveTo>
                  <a:pt x="0" y="0"/>
                </a:moveTo>
                <a:lnTo>
                  <a:pt x="1303588" y="0"/>
                </a:lnTo>
                <a:lnTo>
                  <a:pt x="1303588" y="874224"/>
                </a:lnTo>
                <a:lnTo>
                  <a:pt x="0" y="874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994130" y="117251"/>
            <a:ext cx="1599450" cy="980081"/>
          </a:xfrm>
          <a:custGeom>
            <a:avLst/>
            <a:gdLst/>
            <a:ahLst/>
            <a:cxnLst/>
            <a:rect l="l" t="t" r="r" b="b"/>
            <a:pathLst>
              <a:path w="1599450" h="980081">
                <a:moveTo>
                  <a:pt x="0" y="0"/>
                </a:moveTo>
                <a:lnTo>
                  <a:pt x="1599450" y="0"/>
                </a:lnTo>
                <a:lnTo>
                  <a:pt x="1599450" y="980081"/>
                </a:lnTo>
                <a:lnTo>
                  <a:pt x="0" y="9800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335" t="-67022" r="-43823" b="-71518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5952094" y="1735825"/>
            <a:ext cx="3383311" cy="4685295"/>
            <a:chOff x="0" y="0"/>
            <a:chExt cx="1253078" cy="2066435"/>
          </a:xfrm>
          <a:solidFill>
            <a:schemeClr val="accent4">
              <a:lumMod val="75000"/>
            </a:schemeClr>
          </a:solidFill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53078" cy="2066435"/>
            </a:xfrm>
            <a:custGeom>
              <a:avLst/>
              <a:gdLst/>
              <a:ahLst/>
              <a:cxnLst/>
              <a:rect l="l" t="t" r="r" b="b"/>
              <a:pathLst>
                <a:path w="1253078" h="2066435">
                  <a:moveTo>
                    <a:pt x="0" y="0"/>
                  </a:moveTo>
                  <a:lnTo>
                    <a:pt x="1253078" y="0"/>
                  </a:lnTo>
                  <a:lnTo>
                    <a:pt x="1253078" y="2066435"/>
                  </a:lnTo>
                  <a:lnTo>
                    <a:pt x="0" y="2066435"/>
                  </a:lnTo>
                  <a:close/>
                </a:path>
              </a:pathLst>
            </a:custGeom>
            <a:grpFill/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253078" cy="208548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 dirty="0"/>
            </a:p>
          </p:txBody>
        </p:sp>
      </p:grpSp>
      <p:sp>
        <p:nvSpPr>
          <p:cNvPr id="13" name="Freeform 13"/>
          <p:cNvSpPr/>
          <p:nvPr/>
        </p:nvSpPr>
        <p:spPr>
          <a:xfrm>
            <a:off x="6221860" y="1905000"/>
            <a:ext cx="2843778" cy="1895852"/>
          </a:xfrm>
          <a:custGeom>
            <a:avLst/>
            <a:gdLst/>
            <a:ahLst/>
            <a:cxnLst/>
            <a:rect l="l" t="t" r="r" b="b"/>
            <a:pathLst>
              <a:path w="2843778" h="1895852">
                <a:moveTo>
                  <a:pt x="0" y="0"/>
                </a:moveTo>
                <a:lnTo>
                  <a:pt x="2843778" y="0"/>
                </a:lnTo>
                <a:lnTo>
                  <a:pt x="2843778" y="1895853"/>
                </a:lnTo>
                <a:lnTo>
                  <a:pt x="0" y="18958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250435" y="4172585"/>
            <a:ext cx="2843778" cy="1895852"/>
          </a:xfrm>
          <a:custGeom>
            <a:avLst/>
            <a:gdLst/>
            <a:ahLst/>
            <a:cxnLst/>
            <a:rect l="l" t="t" r="r" b="b"/>
            <a:pathLst>
              <a:path w="2843778" h="1895852">
                <a:moveTo>
                  <a:pt x="0" y="0"/>
                </a:moveTo>
                <a:lnTo>
                  <a:pt x="2843778" y="0"/>
                </a:lnTo>
                <a:lnTo>
                  <a:pt x="2843778" y="1895852"/>
                </a:lnTo>
                <a:lnTo>
                  <a:pt x="0" y="18958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871404" y="400514"/>
            <a:ext cx="6176565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dirty="0">
                <a:solidFill>
                  <a:srgbClr val="000000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Gateway Center</a:t>
            </a:r>
          </a:p>
          <a:p>
            <a:pPr algn="ctr">
              <a:lnSpc>
                <a:spcPts val="4480"/>
              </a:lnSpc>
            </a:pPr>
            <a:r>
              <a:rPr lang="en-US" sz="3200" dirty="0">
                <a:solidFill>
                  <a:srgbClr val="000000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First Responder Receiving Area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14653" y="1765821"/>
            <a:ext cx="4662147" cy="4193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1635" lvl="1" indent="-255818" algn="l">
              <a:lnSpc>
                <a:spcPts val="3317"/>
              </a:lnSpc>
              <a:buFont typeface="Arial"/>
              <a:buChar char="•"/>
            </a:pPr>
            <a:r>
              <a:rPr lang="en-US" sz="23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Connection for ACS, AFR, and other First Responders</a:t>
            </a:r>
          </a:p>
          <a:p>
            <a:pPr marL="511635" lvl="1" indent="-255818" algn="l">
              <a:lnSpc>
                <a:spcPts val="3317"/>
              </a:lnSpc>
              <a:buFont typeface="Arial"/>
              <a:buChar char="•"/>
            </a:pPr>
            <a:r>
              <a:rPr lang="en-US" sz="23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Open 8 p.m. - 2 p.m. </a:t>
            </a:r>
          </a:p>
          <a:p>
            <a:pPr marL="511635" lvl="1" indent="-255818" algn="l">
              <a:lnSpc>
                <a:spcPts val="3317"/>
              </a:lnSpc>
              <a:buFont typeface="Arial"/>
              <a:buChar char="•"/>
            </a:pPr>
            <a:r>
              <a:rPr lang="en-US" sz="23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Case Management: works with clients to plan next steps</a:t>
            </a:r>
          </a:p>
          <a:p>
            <a:pPr marL="1023271" lvl="2" indent="-341090" algn="l">
              <a:lnSpc>
                <a:spcPts val="3317"/>
              </a:lnSpc>
              <a:buFont typeface="Arial"/>
              <a:buChar char="⚬"/>
            </a:pPr>
            <a:r>
              <a:rPr lang="en-US" sz="23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Includes connection to other Gateway Network Services</a:t>
            </a:r>
          </a:p>
          <a:p>
            <a:pPr marL="511635" lvl="1" indent="-255818" algn="l">
              <a:lnSpc>
                <a:spcPts val="3317"/>
              </a:lnSpc>
              <a:buFont typeface="Arial"/>
              <a:buChar char="•"/>
            </a:pPr>
            <a:r>
              <a:rPr lang="en-US" sz="23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Only low-barrier overnight option</a:t>
            </a:r>
          </a:p>
        </p:txBody>
      </p:sp>
    </p:spTree>
    <p:extLst>
      <p:ext uri="{BB962C8B-B14F-4D97-AF65-F5344CB8AC3E}">
        <p14:creationId xmlns:p14="http://schemas.microsoft.com/office/powerpoint/2010/main" val="3026437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4653" y="104775"/>
            <a:ext cx="1303588" cy="874224"/>
          </a:xfrm>
          <a:custGeom>
            <a:avLst/>
            <a:gdLst/>
            <a:ahLst/>
            <a:cxnLst/>
            <a:rect l="l" t="t" r="r" b="b"/>
            <a:pathLst>
              <a:path w="1303588" h="874224">
                <a:moveTo>
                  <a:pt x="0" y="0"/>
                </a:moveTo>
                <a:lnTo>
                  <a:pt x="1303588" y="0"/>
                </a:lnTo>
                <a:lnTo>
                  <a:pt x="1303588" y="874224"/>
                </a:lnTo>
                <a:lnTo>
                  <a:pt x="0" y="874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676319" y="1107416"/>
            <a:ext cx="2194560" cy="335670"/>
            <a:chOff x="0" y="0"/>
            <a:chExt cx="812800" cy="124322"/>
          </a:xfrm>
          <a:solidFill>
            <a:schemeClr val="accent5">
              <a:lumMod val="75000"/>
            </a:schemeClr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grpFill/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38126" y="1097332"/>
            <a:ext cx="2194560" cy="335670"/>
            <a:chOff x="0" y="0"/>
            <a:chExt cx="812800" cy="124322"/>
          </a:xfrm>
          <a:solidFill>
            <a:schemeClr val="accent5">
              <a:lumMod val="75000"/>
            </a:schemeClr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grpFill/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 dirty="0"/>
            </a:p>
          </p:txBody>
        </p:sp>
      </p:grpSp>
      <p:sp>
        <p:nvSpPr>
          <p:cNvPr id="9" name="Freeform 9"/>
          <p:cNvSpPr/>
          <p:nvPr/>
        </p:nvSpPr>
        <p:spPr>
          <a:xfrm>
            <a:off x="7994130" y="117251"/>
            <a:ext cx="1599450" cy="980081"/>
          </a:xfrm>
          <a:custGeom>
            <a:avLst/>
            <a:gdLst/>
            <a:ahLst/>
            <a:cxnLst/>
            <a:rect l="l" t="t" r="r" b="b"/>
            <a:pathLst>
              <a:path w="1599450" h="980081">
                <a:moveTo>
                  <a:pt x="0" y="0"/>
                </a:moveTo>
                <a:lnTo>
                  <a:pt x="1599450" y="0"/>
                </a:lnTo>
                <a:lnTo>
                  <a:pt x="1599450" y="980081"/>
                </a:lnTo>
                <a:lnTo>
                  <a:pt x="0" y="9800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335" t="-67022" r="-43823" b="-71518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5420840" y="1800345"/>
            <a:ext cx="3804243" cy="4676656"/>
            <a:chOff x="0" y="0"/>
            <a:chExt cx="1408979" cy="2042539"/>
          </a:xfrm>
          <a:solidFill>
            <a:schemeClr val="accent5">
              <a:lumMod val="75000"/>
            </a:schemeClr>
          </a:solidFill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08979" cy="2042539"/>
            </a:xfrm>
            <a:custGeom>
              <a:avLst/>
              <a:gdLst/>
              <a:ahLst/>
              <a:cxnLst/>
              <a:rect l="l" t="t" r="r" b="b"/>
              <a:pathLst>
                <a:path w="1408979" h="2042539">
                  <a:moveTo>
                    <a:pt x="0" y="0"/>
                  </a:moveTo>
                  <a:lnTo>
                    <a:pt x="1408979" y="0"/>
                  </a:lnTo>
                  <a:lnTo>
                    <a:pt x="1408979" y="2042539"/>
                  </a:lnTo>
                  <a:lnTo>
                    <a:pt x="0" y="2042539"/>
                  </a:lnTo>
                  <a:close/>
                </a:path>
              </a:pathLst>
            </a:custGeom>
            <a:grpFill/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408979" cy="206158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 dirty="0"/>
            </a:p>
          </p:txBody>
        </p:sp>
      </p:grpSp>
      <p:sp>
        <p:nvSpPr>
          <p:cNvPr id="13" name="Freeform 13"/>
          <p:cNvSpPr/>
          <p:nvPr/>
        </p:nvSpPr>
        <p:spPr>
          <a:xfrm>
            <a:off x="5586856" y="1965818"/>
            <a:ext cx="3472209" cy="1742860"/>
          </a:xfrm>
          <a:custGeom>
            <a:avLst/>
            <a:gdLst/>
            <a:ahLst/>
            <a:cxnLst/>
            <a:rect l="l" t="t" r="r" b="b"/>
            <a:pathLst>
              <a:path w="3472209" h="1742860">
                <a:moveTo>
                  <a:pt x="0" y="0"/>
                </a:moveTo>
                <a:lnTo>
                  <a:pt x="3472209" y="0"/>
                </a:lnTo>
                <a:lnTo>
                  <a:pt x="3472209" y="1742860"/>
                </a:lnTo>
                <a:lnTo>
                  <a:pt x="0" y="17428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586856" y="3898338"/>
            <a:ext cx="3472209" cy="2436889"/>
          </a:xfrm>
          <a:custGeom>
            <a:avLst/>
            <a:gdLst/>
            <a:ahLst/>
            <a:cxnLst/>
            <a:rect l="l" t="t" r="r" b="b"/>
            <a:pathLst>
              <a:path w="2729873" h="2436889">
                <a:moveTo>
                  <a:pt x="0" y="0"/>
                </a:moveTo>
                <a:lnTo>
                  <a:pt x="2729873" y="0"/>
                </a:lnTo>
                <a:lnTo>
                  <a:pt x="2729873" y="2436888"/>
                </a:lnTo>
                <a:lnTo>
                  <a:pt x="0" y="24368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096033" y="772981"/>
            <a:ext cx="3320304" cy="4921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92"/>
              </a:lnSpc>
            </a:pPr>
            <a:r>
              <a:rPr lang="en-US" sz="3065" dirty="0">
                <a:solidFill>
                  <a:srgbClr val="000000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Gateway West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13465" y="1756728"/>
            <a:ext cx="4941357" cy="4390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New Mexico’s Largest Shelter 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Can serve up to 660 people per night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3,354 admissions in FY25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Daily bus service to the shelter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Provides case management, transportation to appointments, and medical checkups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Connection to other Gateway services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Became a 24/7 shelter in 2021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76319" y="1107416"/>
            <a:ext cx="2194560" cy="335670"/>
            <a:chOff x="0" y="0"/>
            <a:chExt cx="812800" cy="1243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solidFill>
              <a:srgbClr val="FEBF1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 dirty="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571542" y="425526"/>
            <a:ext cx="6610516" cy="1056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92"/>
              </a:lnSpc>
            </a:pPr>
            <a:r>
              <a:rPr lang="en-US" sz="3065" dirty="0">
                <a:solidFill>
                  <a:srgbClr val="000000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Gateway Center</a:t>
            </a:r>
          </a:p>
          <a:p>
            <a:pPr algn="ctr">
              <a:lnSpc>
                <a:spcPts val="4292"/>
              </a:lnSpc>
            </a:pPr>
            <a:r>
              <a:rPr lang="en-US" sz="3065" dirty="0">
                <a:solidFill>
                  <a:srgbClr val="000000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Housing and Treatment Navigation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238126" y="1097332"/>
            <a:ext cx="2194560" cy="335670"/>
            <a:chOff x="0" y="0"/>
            <a:chExt cx="812800" cy="1243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solidFill>
              <a:srgbClr val="FEBF1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 dirty="0"/>
            </a:p>
          </p:txBody>
        </p:sp>
      </p:grpSp>
      <p:sp>
        <p:nvSpPr>
          <p:cNvPr id="9" name="Freeform 9"/>
          <p:cNvSpPr/>
          <p:nvPr/>
        </p:nvSpPr>
        <p:spPr>
          <a:xfrm>
            <a:off x="214653" y="104775"/>
            <a:ext cx="1303588" cy="874224"/>
          </a:xfrm>
          <a:custGeom>
            <a:avLst/>
            <a:gdLst/>
            <a:ahLst/>
            <a:cxnLst/>
            <a:rect l="l" t="t" r="r" b="b"/>
            <a:pathLst>
              <a:path w="1303588" h="874224">
                <a:moveTo>
                  <a:pt x="0" y="0"/>
                </a:moveTo>
                <a:lnTo>
                  <a:pt x="1303588" y="0"/>
                </a:lnTo>
                <a:lnTo>
                  <a:pt x="1303588" y="874224"/>
                </a:lnTo>
                <a:lnTo>
                  <a:pt x="0" y="874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994130" y="117251"/>
            <a:ext cx="1599450" cy="980081"/>
          </a:xfrm>
          <a:custGeom>
            <a:avLst/>
            <a:gdLst/>
            <a:ahLst/>
            <a:cxnLst/>
            <a:rect l="l" t="t" r="r" b="b"/>
            <a:pathLst>
              <a:path w="1599450" h="980081">
                <a:moveTo>
                  <a:pt x="0" y="0"/>
                </a:moveTo>
                <a:lnTo>
                  <a:pt x="1599450" y="0"/>
                </a:lnTo>
                <a:lnTo>
                  <a:pt x="1599450" y="980081"/>
                </a:lnTo>
                <a:lnTo>
                  <a:pt x="0" y="9800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335" t="-67022" r="-43823" b="-71518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5585533" y="1731027"/>
            <a:ext cx="3883931" cy="5584173"/>
            <a:chOff x="0" y="0"/>
            <a:chExt cx="1438493" cy="206821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38493" cy="2068212"/>
            </a:xfrm>
            <a:custGeom>
              <a:avLst/>
              <a:gdLst/>
              <a:ahLst/>
              <a:cxnLst/>
              <a:rect l="l" t="t" r="r" b="b"/>
              <a:pathLst>
                <a:path w="1438493" h="2068212">
                  <a:moveTo>
                    <a:pt x="0" y="0"/>
                  </a:moveTo>
                  <a:lnTo>
                    <a:pt x="1438493" y="0"/>
                  </a:lnTo>
                  <a:lnTo>
                    <a:pt x="1438493" y="2068212"/>
                  </a:lnTo>
                  <a:lnTo>
                    <a:pt x="0" y="2068212"/>
                  </a:lnTo>
                  <a:close/>
                </a:path>
              </a:pathLst>
            </a:custGeom>
            <a:solidFill>
              <a:srgbClr val="FEBF10">
                <a:alpha val="54902"/>
              </a:srgbClr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438493" cy="2087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 dirty="0"/>
            </a:p>
          </p:txBody>
        </p:sp>
      </p:grpSp>
      <p:sp>
        <p:nvSpPr>
          <p:cNvPr id="14" name="Freeform 14"/>
          <p:cNvSpPr/>
          <p:nvPr/>
        </p:nvSpPr>
        <p:spPr>
          <a:xfrm>
            <a:off x="5847771" y="2127012"/>
            <a:ext cx="3385999" cy="2258435"/>
          </a:xfrm>
          <a:custGeom>
            <a:avLst/>
            <a:gdLst/>
            <a:ahLst/>
            <a:cxnLst/>
            <a:rect l="l" t="t" r="r" b="b"/>
            <a:pathLst>
              <a:path w="3385999" h="2258435">
                <a:moveTo>
                  <a:pt x="0" y="0"/>
                </a:moveTo>
                <a:lnTo>
                  <a:pt x="3385999" y="0"/>
                </a:lnTo>
                <a:lnTo>
                  <a:pt x="3385999" y="2258435"/>
                </a:lnTo>
                <a:lnTo>
                  <a:pt x="0" y="22584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5847771" y="4667631"/>
            <a:ext cx="3385999" cy="2258435"/>
          </a:xfrm>
          <a:custGeom>
            <a:avLst/>
            <a:gdLst/>
            <a:ahLst/>
            <a:cxnLst/>
            <a:rect l="l" t="t" r="r" b="b"/>
            <a:pathLst>
              <a:path w="3385999" h="2258435">
                <a:moveTo>
                  <a:pt x="0" y="0"/>
                </a:moveTo>
                <a:lnTo>
                  <a:pt x="3385999" y="0"/>
                </a:lnTo>
                <a:lnTo>
                  <a:pt x="3385999" y="2258435"/>
                </a:lnTo>
                <a:lnTo>
                  <a:pt x="0" y="22584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14653" y="2019072"/>
            <a:ext cx="4662147" cy="4065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Opened August 2023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192 beds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Referral-based, 90-day program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Offers Case Management and other Key Supports 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Access to treatment, including substance use disorder treatment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Connection to a Housing Voucher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76319" y="1107416"/>
            <a:ext cx="2194560" cy="335670"/>
            <a:chOff x="0" y="0"/>
            <a:chExt cx="812800" cy="1243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solidFill>
              <a:srgbClr val="80008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238126" y="1097332"/>
            <a:ext cx="2194560" cy="335670"/>
            <a:chOff x="0" y="0"/>
            <a:chExt cx="812800" cy="12432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solidFill>
              <a:srgbClr val="80008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214653" y="104775"/>
            <a:ext cx="1303588" cy="874224"/>
          </a:xfrm>
          <a:custGeom>
            <a:avLst/>
            <a:gdLst/>
            <a:ahLst/>
            <a:cxnLst/>
            <a:rect l="l" t="t" r="r" b="b"/>
            <a:pathLst>
              <a:path w="1303588" h="874224">
                <a:moveTo>
                  <a:pt x="0" y="0"/>
                </a:moveTo>
                <a:lnTo>
                  <a:pt x="1303588" y="0"/>
                </a:lnTo>
                <a:lnTo>
                  <a:pt x="1303588" y="874224"/>
                </a:lnTo>
                <a:lnTo>
                  <a:pt x="0" y="8742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994130" y="117251"/>
            <a:ext cx="1599450" cy="980081"/>
          </a:xfrm>
          <a:custGeom>
            <a:avLst/>
            <a:gdLst/>
            <a:ahLst/>
            <a:cxnLst/>
            <a:rect l="l" t="t" r="r" b="b"/>
            <a:pathLst>
              <a:path w="1599450" h="980081">
                <a:moveTo>
                  <a:pt x="0" y="0"/>
                </a:moveTo>
                <a:lnTo>
                  <a:pt x="1599450" y="0"/>
                </a:lnTo>
                <a:lnTo>
                  <a:pt x="1599450" y="980081"/>
                </a:lnTo>
                <a:lnTo>
                  <a:pt x="0" y="9800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335" t="-67022" r="-43823" b="-71518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5705064" y="1570739"/>
            <a:ext cx="3630342" cy="5744461"/>
            <a:chOff x="0" y="0"/>
            <a:chExt cx="1344571" cy="212757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44571" cy="2127578"/>
            </a:xfrm>
            <a:custGeom>
              <a:avLst/>
              <a:gdLst/>
              <a:ahLst/>
              <a:cxnLst/>
              <a:rect l="l" t="t" r="r" b="b"/>
              <a:pathLst>
                <a:path w="1344571" h="2127578">
                  <a:moveTo>
                    <a:pt x="0" y="0"/>
                  </a:moveTo>
                  <a:lnTo>
                    <a:pt x="1344571" y="0"/>
                  </a:lnTo>
                  <a:lnTo>
                    <a:pt x="1344571" y="2127578"/>
                  </a:lnTo>
                  <a:lnTo>
                    <a:pt x="0" y="2127578"/>
                  </a:lnTo>
                  <a:close/>
                </a:path>
              </a:pathLst>
            </a:custGeom>
            <a:solidFill>
              <a:srgbClr val="800080">
                <a:alpha val="49804"/>
              </a:srgbClr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344571" cy="2146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954196" y="1906409"/>
            <a:ext cx="3127284" cy="2084856"/>
          </a:xfrm>
          <a:custGeom>
            <a:avLst/>
            <a:gdLst/>
            <a:ahLst/>
            <a:cxnLst/>
            <a:rect l="l" t="t" r="r" b="b"/>
            <a:pathLst>
              <a:path w="3127284" h="2084856">
                <a:moveTo>
                  <a:pt x="0" y="0"/>
                </a:moveTo>
                <a:lnTo>
                  <a:pt x="3127284" y="0"/>
                </a:lnTo>
                <a:lnTo>
                  <a:pt x="3127284" y="2084856"/>
                </a:lnTo>
                <a:lnTo>
                  <a:pt x="0" y="20848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954196" y="4391315"/>
            <a:ext cx="3127284" cy="2084856"/>
          </a:xfrm>
          <a:custGeom>
            <a:avLst/>
            <a:gdLst/>
            <a:ahLst/>
            <a:cxnLst/>
            <a:rect l="l" t="t" r="r" b="b"/>
            <a:pathLst>
              <a:path w="3127284" h="2084856">
                <a:moveTo>
                  <a:pt x="0" y="0"/>
                </a:moveTo>
                <a:lnTo>
                  <a:pt x="3127284" y="0"/>
                </a:lnTo>
                <a:lnTo>
                  <a:pt x="3127284" y="2084855"/>
                </a:lnTo>
                <a:lnTo>
                  <a:pt x="0" y="20848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625939" y="422387"/>
            <a:ext cx="4501722" cy="1056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2"/>
              </a:lnSpc>
            </a:pPr>
            <a:r>
              <a:rPr lang="en-US" sz="3065">
                <a:solidFill>
                  <a:srgbClr val="000000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Gateway Center</a:t>
            </a:r>
          </a:p>
          <a:p>
            <a:pPr algn="ctr">
              <a:lnSpc>
                <a:spcPts val="4292"/>
              </a:lnSpc>
            </a:pPr>
            <a:r>
              <a:rPr lang="en-US" sz="3065">
                <a:solidFill>
                  <a:srgbClr val="000000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Medical Respite Center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14653" y="2019072"/>
            <a:ext cx="4941357" cy="4067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Appropriate space for unhoused neighbors to recover from illness or injury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Opened February 2025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50 beds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Referrals from UNM-H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Medical check-ups, case management, and access to substance use disorder treatment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Connection to a Housing Voucher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4653" y="104775"/>
            <a:ext cx="1303588" cy="874224"/>
          </a:xfrm>
          <a:custGeom>
            <a:avLst/>
            <a:gdLst/>
            <a:ahLst/>
            <a:cxnLst/>
            <a:rect l="l" t="t" r="r" b="b"/>
            <a:pathLst>
              <a:path w="1303588" h="874224">
                <a:moveTo>
                  <a:pt x="0" y="0"/>
                </a:moveTo>
                <a:lnTo>
                  <a:pt x="1303588" y="0"/>
                </a:lnTo>
                <a:lnTo>
                  <a:pt x="1303588" y="874224"/>
                </a:lnTo>
                <a:lnTo>
                  <a:pt x="0" y="8742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676319" y="1107416"/>
            <a:ext cx="2194560" cy="335670"/>
            <a:chOff x="0" y="0"/>
            <a:chExt cx="812800" cy="1243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solidFill>
              <a:srgbClr val="4FA7D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38126" y="1097332"/>
            <a:ext cx="2194560" cy="335670"/>
            <a:chOff x="0" y="0"/>
            <a:chExt cx="812800" cy="1243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solidFill>
              <a:srgbClr val="4FA7D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7994130" y="117251"/>
            <a:ext cx="1599450" cy="980081"/>
          </a:xfrm>
          <a:custGeom>
            <a:avLst/>
            <a:gdLst/>
            <a:ahLst/>
            <a:cxnLst/>
            <a:rect l="l" t="t" r="r" b="b"/>
            <a:pathLst>
              <a:path w="1599450" h="980081">
                <a:moveTo>
                  <a:pt x="0" y="0"/>
                </a:moveTo>
                <a:lnTo>
                  <a:pt x="1599450" y="0"/>
                </a:lnTo>
                <a:lnTo>
                  <a:pt x="1599450" y="980081"/>
                </a:lnTo>
                <a:lnTo>
                  <a:pt x="0" y="9800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335" t="-67022" r="-43823" b="-71518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5799570" y="1907860"/>
            <a:ext cx="3676744" cy="5407340"/>
            <a:chOff x="0" y="0"/>
            <a:chExt cx="1361757" cy="200271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61757" cy="2002718"/>
            </a:xfrm>
            <a:custGeom>
              <a:avLst/>
              <a:gdLst/>
              <a:ahLst/>
              <a:cxnLst/>
              <a:rect l="l" t="t" r="r" b="b"/>
              <a:pathLst>
                <a:path w="1361757" h="2002718">
                  <a:moveTo>
                    <a:pt x="0" y="0"/>
                  </a:moveTo>
                  <a:lnTo>
                    <a:pt x="1361757" y="0"/>
                  </a:lnTo>
                  <a:lnTo>
                    <a:pt x="1361757" y="2002718"/>
                  </a:lnTo>
                  <a:lnTo>
                    <a:pt x="0" y="2002718"/>
                  </a:lnTo>
                  <a:close/>
                </a:path>
              </a:pathLst>
            </a:custGeom>
            <a:solidFill>
              <a:srgbClr val="4FA7DA">
                <a:alpha val="56863"/>
              </a:srgbClr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361757" cy="2021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6001936" y="2243530"/>
            <a:ext cx="3333469" cy="2222313"/>
          </a:xfrm>
          <a:custGeom>
            <a:avLst/>
            <a:gdLst/>
            <a:ahLst/>
            <a:cxnLst/>
            <a:rect l="l" t="t" r="r" b="b"/>
            <a:pathLst>
              <a:path w="3333469" h="2222313">
                <a:moveTo>
                  <a:pt x="0" y="0"/>
                </a:moveTo>
                <a:lnTo>
                  <a:pt x="3333470" y="0"/>
                </a:lnTo>
                <a:lnTo>
                  <a:pt x="3333470" y="2222313"/>
                </a:lnTo>
                <a:lnTo>
                  <a:pt x="0" y="22223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001936" y="4575217"/>
            <a:ext cx="3333469" cy="2222313"/>
          </a:xfrm>
          <a:custGeom>
            <a:avLst/>
            <a:gdLst/>
            <a:ahLst/>
            <a:cxnLst/>
            <a:rect l="l" t="t" r="r" b="b"/>
            <a:pathLst>
              <a:path w="3333469" h="2222313">
                <a:moveTo>
                  <a:pt x="0" y="0"/>
                </a:moveTo>
                <a:lnTo>
                  <a:pt x="3333470" y="0"/>
                </a:lnTo>
                <a:lnTo>
                  <a:pt x="3333470" y="2222313"/>
                </a:lnTo>
                <a:lnTo>
                  <a:pt x="0" y="22223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515980" y="550804"/>
            <a:ext cx="4724407" cy="1056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2"/>
              </a:lnSpc>
            </a:pPr>
            <a:r>
              <a:rPr lang="en-US" sz="3065">
                <a:solidFill>
                  <a:srgbClr val="000000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Gateway Center</a:t>
            </a:r>
          </a:p>
          <a:p>
            <a:pPr algn="ctr">
              <a:lnSpc>
                <a:spcPts val="4292"/>
              </a:lnSpc>
            </a:pPr>
            <a:r>
              <a:rPr lang="en-US" sz="3065">
                <a:solidFill>
                  <a:srgbClr val="000000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Medical Sobering Center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18195" y="1894525"/>
            <a:ext cx="4941357" cy="399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Safe, supportive, and supervised space for intoxicated individuals to gain sobriety and receive treatment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50 beds/recliners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24-hour stay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Case management, peer support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Connection to other Services, including Turquoise lodge at Gateway Center &amp; CARE’s Campus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4653" y="104775"/>
            <a:ext cx="1303588" cy="874224"/>
          </a:xfrm>
          <a:custGeom>
            <a:avLst/>
            <a:gdLst/>
            <a:ahLst/>
            <a:cxnLst/>
            <a:rect l="l" t="t" r="r" b="b"/>
            <a:pathLst>
              <a:path w="1303588" h="874224">
                <a:moveTo>
                  <a:pt x="0" y="0"/>
                </a:moveTo>
                <a:lnTo>
                  <a:pt x="1303588" y="0"/>
                </a:lnTo>
                <a:lnTo>
                  <a:pt x="1303588" y="874224"/>
                </a:lnTo>
                <a:lnTo>
                  <a:pt x="0" y="8742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676319" y="1107416"/>
            <a:ext cx="2194560" cy="335670"/>
            <a:chOff x="0" y="0"/>
            <a:chExt cx="812800" cy="1243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solidFill>
              <a:srgbClr val="FEBF1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38126" y="1097332"/>
            <a:ext cx="2194560" cy="335670"/>
            <a:chOff x="0" y="0"/>
            <a:chExt cx="812800" cy="1243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124322"/>
            </a:xfrm>
            <a:custGeom>
              <a:avLst/>
              <a:gdLst/>
              <a:ahLst/>
              <a:cxnLst/>
              <a:rect l="l" t="t" r="r" b="b"/>
              <a:pathLst>
                <a:path w="812800" h="124322">
                  <a:moveTo>
                    <a:pt x="0" y="0"/>
                  </a:moveTo>
                  <a:lnTo>
                    <a:pt x="812800" y="0"/>
                  </a:lnTo>
                  <a:lnTo>
                    <a:pt x="812800" y="124322"/>
                  </a:lnTo>
                  <a:lnTo>
                    <a:pt x="0" y="124322"/>
                  </a:lnTo>
                  <a:close/>
                </a:path>
              </a:pathLst>
            </a:custGeom>
            <a:solidFill>
              <a:srgbClr val="FEBF1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143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7994130" y="117251"/>
            <a:ext cx="1599450" cy="980081"/>
          </a:xfrm>
          <a:custGeom>
            <a:avLst/>
            <a:gdLst/>
            <a:ahLst/>
            <a:cxnLst/>
            <a:rect l="l" t="t" r="r" b="b"/>
            <a:pathLst>
              <a:path w="1599450" h="980081">
                <a:moveTo>
                  <a:pt x="0" y="0"/>
                </a:moveTo>
                <a:lnTo>
                  <a:pt x="1599450" y="0"/>
                </a:lnTo>
                <a:lnTo>
                  <a:pt x="1599450" y="980081"/>
                </a:lnTo>
                <a:lnTo>
                  <a:pt x="0" y="9800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335" t="-67022" r="-43823" b="-71518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5585533" y="1641537"/>
            <a:ext cx="3700650" cy="5673663"/>
            <a:chOff x="0" y="0"/>
            <a:chExt cx="1370611" cy="210135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70611" cy="2101356"/>
            </a:xfrm>
            <a:custGeom>
              <a:avLst/>
              <a:gdLst/>
              <a:ahLst/>
              <a:cxnLst/>
              <a:rect l="l" t="t" r="r" b="b"/>
              <a:pathLst>
                <a:path w="1370611" h="2101356">
                  <a:moveTo>
                    <a:pt x="0" y="0"/>
                  </a:moveTo>
                  <a:lnTo>
                    <a:pt x="1370611" y="0"/>
                  </a:lnTo>
                  <a:lnTo>
                    <a:pt x="1370611" y="2101356"/>
                  </a:lnTo>
                  <a:lnTo>
                    <a:pt x="0" y="2101356"/>
                  </a:lnTo>
                  <a:close/>
                </a:path>
              </a:pathLst>
            </a:custGeom>
            <a:solidFill>
              <a:srgbClr val="FEBF10">
                <a:alpha val="58824"/>
              </a:srgbClr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370611" cy="21204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6159740" y="1953919"/>
            <a:ext cx="2565180" cy="2617992"/>
          </a:xfrm>
          <a:custGeom>
            <a:avLst/>
            <a:gdLst/>
            <a:ahLst/>
            <a:cxnLst/>
            <a:rect l="l" t="t" r="r" b="b"/>
            <a:pathLst>
              <a:path w="2565180" h="2617992">
                <a:moveTo>
                  <a:pt x="0" y="0"/>
                </a:moveTo>
                <a:lnTo>
                  <a:pt x="2565180" y="0"/>
                </a:lnTo>
                <a:lnTo>
                  <a:pt x="2565180" y="2617992"/>
                </a:lnTo>
                <a:lnTo>
                  <a:pt x="0" y="26179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7549" t="-32895" r="-12413" b="-36892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862580" y="4732871"/>
            <a:ext cx="3159500" cy="2106333"/>
          </a:xfrm>
          <a:custGeom>
            <a:avLst/>
            <a:gdLst/>
            <a:ahLst/>
            <a:cxnLst/>
            <a:rect l="l" t="t" r="r" b="b"/>
            <a:pathLst>
              <a:path w="3159500" h="2106333">
                <a:moveTo>
                  <a:pt x="0" y="0"/>
                </a:moveTo>
                <a:lnTo>
                  <a:pt x="3159500" y="0"/>
                </a:lnTo>
                <a:lnTo>
                  <a:pt x="3159500" y="2106333"/>
                </a:lnTo>
                <a:lnTo>
                  <a:pt x="0" y="21063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331032" y="915389"/>
            <a:ext cx="3091536" cy="517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2"/>
              </a:lnSpc>
            </a:pPr>
            <a:r>
              <a:rPr lang="en-US" sz="3065">
                <a:solidFill>
                  <a:srgbClr val="000000"/>
                </a:solidFill>
                <a:latin typeface="Publica Play Bold"/>
                <a:ea typeface="Publica Play Bold"/>
                <a:cs typeface="Publica Play Bold"/>
                <a:sym typeface="Publica Play Bold"/>
              </a:rPr>
              <a:t>Gateway Family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57072" y="2034300"/>
            <a:ext cx="4941357" cy="4888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Undisclosed location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Can serve 75 families at once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826 people served in FY25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Families receive wrap-around services</a:t>
            </a:r>
          </a:p>
          <a:p>
            <a:pPr marL="980093" lvl="2" indent="-326698" algn="l">
              <a:lnSpc>
                <a:spcPts val="3177"/>
              </a:lnSpc>
              <a:buFont typeface="Arial"/>
              <a:buChar char="⚬"/>
            </a:pPr>
            <a:r>
              <a:rPr lang="en-US" sz="2269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Case management </a:t>
            </a:r>
          </a:p>
          <a:p>
            <a:pPr marL="980093" lvl="2" indent="-326698" algn="l">
              <a:lnSpc>
                <a:spcPts val="3177"/>
              </a:lnSpc>
              <a:buFont typeface="Arial"/>
              <a:buChar char="⚬"/>
            </a:pPr>
            <a:r>
              <a:rPr lang="en-US" sz="2269" spc="113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APS McKinney-Vento Program for kids 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spc="113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Connection to a housing voucher</a:t>
            </a:r>
          </a:p>
          <a:p>
            <a:pPr marL="490047" lvl="1" indent="-245023" algn="l">
              <a:lnSpc>
                <a:spcPts val="3177"/>
              </a:lnSpc>
              <a:buFont typeface="Arial"/>
              <a:buChar char="•"/>
            </a:pPr>
            <a:r>
              <a:rPr lang="en-US" sz="2269" spc="113" dirty="0">
                <a:solidFill>
                  <a:srgbClr val="000000"/>
                </a:solidFill>
                <a:latin typeface="Proxima Nova 1"/>
                <a:ea typeface="Proxima Nova 1"/>
                <a:cs typeface="Proxima Nova 1"/>
                <a:sym typeface="Proxima Nova 1"/>
              </a:rPr>
              <a:t>Opened 2020</a:t>
            </a:r>
          </a:p>
          <a:p>
            <a:pPr algn="l">
              <a:lnSpc>
                <a:spcPts val="3177"/>
              </a:lnSpc>
            </a:pPr>
            <a:endParaRPr lang="en-US" sz="2269" spc="113" dirty="0">
              <a:solidFill>
                <a:srgbClr val="000000"/>
              </a:solidFill>
              <a:latin typeface="Proxima Nova 1"/>
              <a:ea typeface="Proxima Nova 1"/>
              <a:cs typeface="Proxima Nova 1"/>
              <a:sym typeface="Proxima Nova 1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2053</TotalTime>
  <Words>970</Words>
  <Application>Microsoft Office PowerPoint</Application>
  <PresentationFormat>Custom</PresentationFormat>
  <Paragraphs>134</Paragraphs>
  <Slides>17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Publica Play Bold</vt:lpstr>
      <vt:lpstr>Gill Sans MT</vt:lpstr>
      <vt:lpstr>Calibri</vt:lpstr>
      <vt:lpstr>Arial</vt:lpstr>
      <vt:lpstr>Public Sans</vt:lpstr>
      <vt:lpstr>Proxima Nova 1 Bold</vt:lpstr>
      <vt:lpstr>Calibri (MS)</vt:lpstr>
      <vt:lpstr>Roboto</vt:lpstr>
      <vt:lpstr>Calibri (MS) Bold</vt:lpstr>
      <vt:lpstr>Proxima Nova</vt:lpstr>
      <vt:lpstr>Proxima Nova 1</vt:lpstr>
      <vt:lpstr>Cambria</vt:lpstr>
      <vt:lpstr>Arial MT Pro</vt:lpstr>
      <vt:lpstr>Gallery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Gateway System presentation</dc:title>
  <dc:creator>Woods, Connor J.</dc:creator>
  <cp:lastModifiedBy>Karnezis, Brittany</cp:lastModifiedBy>
  <cp:revision>22</cp:revision>
  <cp:lastPrinted>2026-01-27T16:01:49Z</cp:lastPrinted>
  <dcterms:created xsi:type="dcterms:W3CDTF">2006-08-16T00:00:00Z</dcterms:created>
  <dcterms:modified xsi:type="dcterms:W3CDTF">2026-06-08T21:48:39Z</dcterms:modified>
  <dc:identifier>DAGqQB-eUgc</dc:identifier>
</cp:coreProperties>
</file>